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68" r:id="rId3"/>
    <p:sldId id="260" r:id="rId4"/>
    <p:sldId id="258" r:id="rId5"/>
    <p:sldId id="259" r:id="rId6"/>
    <p:sldId id="262" r:id="rId7"/>
    <p:sldId id="270" r:id="rId8"/>
    <p:sldId id="264" r:id="rId9"/>
    <p:sldId id="267" r:id="rId10"/>
    <p:sldId id="266" r:id="rId11"/>
    <p:sldId id="284" r:id="rId12"/>
    <p:sldId id="276" r:id="rId13"/>
    <p:sldId id="277" r:id="rId14"/>
    <p:sldId id="278" r:id="rId15"/>
    <p:sldId id="279" r:id="rId16"/>
    <p:sldId id="280" r:id="rId17"/>
    <p:sldId id="271" r:id="rId18"/>
    <p:sldId id="272" r:id="rId19"/>
    <p:sldId id="273" r:id="rId20"/>
    <p:sldId id="274" r:id="rId21"/>
    <p:sldId id="281" r:id="rId22"/>
    <p:sldId id="282" r:id="rId23"/>
    <p:sldId id="283" r:id="rId24"/>
    <p:sldId id="286" r:id="rId25"/>
    <p:sldId id="285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69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BD538-3EBB-46A1-801F-11E5388D392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7879CD-056C-4425-B8C1-16A1A4977878}">
      <dgm:prSet/>
      <dgm:spPr/>
      <dgm:t>
        <a:bodyPr/>
        <a:lstStyle/>
        <a:p>
          <a:r>
            <a:rPr lang="en-US" b="1" dirty="0"/>
            <a:t>Customer Satisfaction Survey</a:t>
          </a:r>
          <a:r>
            <a:rPr lang="en-US" dirty="0"/>
            <a:t> consists of 10 question</a:t>
          </a:r>
          <a:r>
            <a:rPr lang="pl-PL" dirty="0"/>
            <a:t>.</a:t>
          </a:r>
          <a:endParaRPr lang="en-US" dirty="0"/>
        </a:p>
      </dgm:t>
    </dgm:pt>
    <dgm:pt modelId="{041D61BD-34F5-490D-85B1-0CBDA489A73E}" type="parTrans" cxnId="{B9708617-A11D-4238-B23A-279B286FD60C}">
      <dgm:prSet/>
      <dgm:spPr/>
      <dgm:t>
        <a:bodyPr/>
        <a:lstStyle/>
        <a:p>
          <a:endParaRPr lang="en-US"/>
        </a:p>
      </dgm:t>
    </dgm:pt>
    <dgm:pt modelId="{9A460FE1-8AD8-41A3-AA3B-DE4ADE34C1FA}" type="sibTrans" cxnId="{B9708617-A11D-4238-B23A-279B286FD60C}">
      <dgm:prSet/>
      <dgm:spPr/>
      <dgm:t>
        <a:bodyPr/>
        <a:lstStyle/>
        <a:p>
          <a:endParaRPr lang="en-US"/>
        </a:p>
      </dgm:t>
    </dgm:pt>
    <dgm:pt modelId="{727EC35D-00C7-42B7-ACB0-25E83723F27E}">
      <dgm:prSet/>
      <dgm:spPr/>
      <dgm:t>
        <a:bodyPr/>
        <a:lstStyle/>
        <a:p>
          <a:r>
            <a:rPr lang="en-US" dirty="0"/>
            <a:t>Measures </a:t>
          </a:r>
          <a:r>
            <a:rPr lang="en-US" b="1" dirty="0"/>
            <a:t>customer satisfaction</a:t>
          </a:r>
          <a:r>
            <a:rPr lang="en-US" dirty="0"/>
            <a:t> using Net Promoter Score (NPS)</a:t>
          </a:r>
          <a:r>
            <a:rPr lang="pl-PL" dirty="0"/>
            <a:t>.</a:t>
          </a:r>
          <a:endParaRPr lang="en-US" dirty="0"/>
        </a:p>
      </dgm:t>
    </dgm:pt>
    <dgm:pt modelId="{45D046A1-DB60-40AC-9AB8-48FF7B71D40E}" type="parTrans" cxnId="{E1D9352C-01CD-4F20-9CFD-E939F31F5273}">
      <dgm:prSet/>
      <dgm:spPr/>
      <dgm:t>
        <a:bodyPr/>
        <a:lstStyle/>
        <a:p>
          <a:endParaRPr lang="en-US"/>
        </a:p>
      </dgm:t>
    </dgm:pt>
    <dgm:pt modelId="{1E0DDDE2-6454-44AE-BB44-74CEF0863AE9}" type="sibTrans" cxnId="{E1D9352C-01CD-4F20-9CFD-E939F31F5273}">
      <dgm:prSet/>
      <dgm:spPr/>
      <dgm:t>
        <a:bodyPr/>
        <a:lstStyle/>
        <a:p>
          <a:endParaRPr lang="en-US"/>
        </a:p>
      </dgm:t>
    </dgm:pt>
    <dgm:pt modelId="{05B1960E-01B4-41B7-A7A0-6DB98716F40F}">
      <dgm:prSet/>
      <dgm:spPr/>
      <dgm:t>
        <a:bodyPr/>
        <a:lstStyle/>
        <a:p>
          <a:r>
            <a:rPr lang="pl-PL"/>
            <a:t>Provides valuable insights for continuous improvement.</a:t>
          </a:r>
          <a:endParaRPr lang="en-US"/>
        </a:p>
      </dgm:t>
    </dgm:pt>
    <dgm:pt modelId="{C2E1AAB7-D124-4658-83DD-9D98AAA1F5A9}" type="parTrans" cxnId="{0B0A0BD7-503B-4E30-A349-00C7A4F45CBC}">
      <dgm:prSet/>
      <dgm:spPr/>
      <dgm:t>
        <a:bodyPr/>
        <a:lstStyle/>
        <a:p>
          <a:endParaRPr lang="en-US"/>
        </a:p>
      </dgm:t>
    </dgm:pt>
    <dgm:pt modelId="{F504FCF6-916C-4A1F-B7EC-D8F6356E809D}" type="sibTrans" cxnId="{0B0A0BD7-503B-4E30-A349-00C7A4F45CBC}">
      <dgm:prSet/>
      <dgm:spPr/>
      <dgm:t>
        <a:bodyPr/>
        <a:lstStyle/>
        <a:p>
          <a:endParaRPr lang="en-US"/>
        </a:p>
      </dgm:t>
    </dgm:pt>
    <dgm:pt modelId="{65E41E67-D3C1-4D39-B0B8-25DFE1BE51C3}">
      <dgm:prSet/>
      <dgm:spPr/>
      <dgm:t>
        <a:bodyPr/>
        <a:lstStyle/>
        <a:p>
          <a:r>
            <a:rPr lang="en-US"/>
            <a:t>Designed to be quick and easy for respondents</a:t>
          </a:r>
          <a:r>
            <a:rPr lang="pl-PL"/>
            <a:t>.</a:t>
          </a:r>
          <a:endParaRPr lang="en-US"/>
        </a:p>
      </dgm:t>
    </dgm:pt>
    <dgm:pt modelId="{8D24C0BE-69B1-4315-A4A1-27F7AC963B62}" type="parTrans" cxnId="{1FCDF689-FC31-4652-AB10-6264B6C6528D}">
      <dgm:prSet/>
      <dgm:spPr/>
      <dgm:t>
        <a:bodyPr/>
        <a:lstStyle/>
        <a:p>
          <a:endParaRPr lang="pl-PL"/>
        </a:p>
      </dgm:t>
    </dgm:pt>
    <dgm:pt modelId="{819DE8E6-0ECF-4820-AEC3-899864254F86}" type="sibTrans" cxnId="{1FCDF689-FC31-4652-AB10-6264B6C6528D}">
      <dgm:prSet/>
      <dgm:spPr/>
      <dgm:t>
        <a:bodyPr/>
        <a:lstStyle/>
        <a:p>
          <a:endParaRPr lang="pl-PL"/>
        </a:p>
      </dgm:t>
    </dgm:pt>
    <dgm:pt modelId="{10B9231F-85C7-434A-BBC6-788E3E4D7929}" type="pres">
      <dgm:prSet presAssocID="{872BD538-3EBB-46A1-801F-11E5388D3920}" presName="outerComposite" presStyleCnt="0">
        <dgm:presLayoutVars>
          <dgm:chMax val="5"/>
          <dgm:dir/>
          <dgm:resizeHandles val="exact"/>
        </dgm:presLayoutVars>
      </dgm:prSet>
      <dgm:spPr/>
    </dgm:pt>
    <dgm:pt modelId="{02D15544-DA02-4FE8-96F2-4B36809B647B}" type="pres">
      <dgm:prSet presAssocID="{872BD538-3EBB-46A1-801F-11E5388D3920}" presName="dummyMaxCanvas" presStyleCnt="0">
        <dgm:presLayoutVars/>
      </dgm:prSet>
      <dgm:spPr/>
    </dgm:pt>
    <dgm:pt modelId="{2B00BEC1-7F61-4123-A220-0D20A1194816}" type="pres">
      <dgm:prSet presAssocID="{872BD538-3EBB-46A1-801F-11E5388D3920}" presName="FourNodes_1" presStyleLbl="node1" presStyleIdx="0" presStyleCnt="4">
        <dgm:presLayoutVars>
          <dgm:bulletEnabled val="1"/>
        </dgm:presLayoutVars>
      </dgm:prSet>
      <dgm:spPr/>
    </dgm:pt>
    <dgm:pt modelId="{5A2C07BC-0630-4910-BD67-8F5B2156008B}" type="pres">
      <dgm:prSet presAssocID="{872BD538-3EBB-46A1-801F-11E5388D3920}" presName="FourNodes_2" presStyleLbl="node1" presStyleIdx="1" presStyleCnt="4">
        <dgm:presLayoutVars>
          <dgm:bulletEnabled val="1"/>
        </dgm:presLayoutVars>
      </dgm:prSet>
      <dgm:spPr/>
    </dgm:pt>
    <dgm:pt modelId="{975AF12D-93DF-4236-89D9-664C168E478E}" type="pres">
      <dgm:prSet presAssocID="{872BD538-3EBB-46A1-801F-11E5388D3920}" presName="FourNodes_3" presStyleLbl="node1" presStyleIdx="2" presStyleCnt="4">
        <dgm:presLayoutVars>
          <dgm:bulletEnabled val="1"/>
        </dgm:presLayoutVars>
      </dgm:prSet>
      <dgm:spPr/>
    </dgm:pt>
    <dgm:pt modelId="{BD6D0AA9-0BE5-4673-9420-90CAE5E0C470}" type="pres">
      <dgm:prSet presAssocID="{872BD538-3EBB-46A1-801F-11E5388D3920}" presName="FourNodes_4" presStyleLbl="node1" presStyleIdx="3" presStyleCnt="4">
        <dgm:presLayoutVars>
          <dgm:bulletEnabled val="1"/>
        </dgm:presLayoutVars>
      </dgm:prSet>
      <dgm:spPr/>
    </dgm:pt>
    <dgm:pt modelId="{06F65454-B902-448E-AABE-E7387C90E752}" type="pres">
      <dgm:prSet presAssocID="{872BD538-3EBB-46A1-801F-11E5388D3920}" presName="FourConn_1-2" presStyleLbl="fgAccFollowNode1" presStyleIdx="0" presStyleCnt="3">
        <dgm:presLayoutVars>
          <dgm:bulletEnabled val="1"/>
        </dgm:presLayoutVars>
      </dgm:prSet>
      <dgm:spPr/>
    </dgm:pt>
    <dgm:pt modelId="{A274EF75-8F9E-45E2-87F5-9CBE5FFCC1B0}" type="pres">
      <dgm:prSet presAssocID="{872BD538-3EBB-46A1-801F-11E5388D3920}" presName="FourConn_2-3" presStyleLbl="fgAccFollowNode1" presStyleIdx="1" presStyleCnt="3">
        <dgm:presLayoutVars>
          <dgm:bulletEnabled val="1"/>
        </dgm:presLayoutVars>
      </dgm:prSet>
      <dgm:spPr/>
    </dgm:pt>
    <dgm:pt modelId="{7DC5622B-74CE-4704-A0F4-9C9EB023B875}" type="pres">
      <dgm:prSet presAssocID="{872BD538-3EBB-46A1-801F-11E5388D3920}" presName="FourConn_3-4" presStyleLbl="fgAccFollowNode1" presStyleIdx="2" presStyleCnt="3">
        <dgm:presLayoutVars>
          <dgm:bulletEnabled val="1"/>
        </dgm:presLayoutVars>
      </dgm:prSet>
      <dgm:spPr/>
    </dgm:pt>
    <dgm:pt modelId="{C26AD705-C3D5-4760-878F-0557BCEA76CE}" type="pres">
      <dgm:prSet presAssocID="{872BD538-3EBB-46A1-801F-11E5388D3920}" presName="FourNodes_1_text" presStyleLbl="node1" presStyleIdx="3" presStyleCnt="4">
        <dgm:presLayoutVars>
          <dgm:bulletEnabled val="1"/>
        </dgm:presLayoutVars>
      </dgm:prSet>
      <dgm:spPr/>
    </dgm:pt>
    <dgm:pt modelId="{26E1870E-BD6F-4079-B056-923538E660EE}" type="pres">
      <dgm:prSet presAssocID="{872BD538-3EBB-46A1-801F-11E5388D3920}" presName="FourNodes_2_text" presStyleLbl="node1" presStyleIdx="3" presStyleCnt="4">
        <dgm:presLayoutVars>
          <dgm:bulletEnabled val="1"/>
        </dgm:presLayoutVars>
      </dgm:prSet>
      <dgm:spPr/>
    </dgm:pt>
    <dgm:pt modelId="{533950FD-742D-4525-9C74-422D3BDADE24}" type="pres">
      <dgm:prSet presAssocID="{872BD538-3EBB-46A1-801F-11E5388D3920}" presName="FourNodes_3_text" presStyleLbl="node1" presStyleIdx="3" presStyleCnt="4">
        <dgm:presLayoutVars>
          <dgm:bulletEnabled val="1"/>
        </dgm:presLayoutVars>
      </dgm:prSet>
      <dgm:spPr/>
    </dgm:pt>
    <dgm:pt modelId="{68AACAAC-2169-4FED-95F5-BB97B5611A08}" type="pres">
      <dgm:prSet presAssocID="{872BD538-3EBB-46A1-801F-11E5388D392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CBE3503-0E53-4CDC-8858-6D329A6D4BD6}" type="presOf" srcId="{727EC35D-00C7-42B7-ACB0-25E83723F27E}" destId="{533950FD-742D-4525-9C74-422D3BDADE24}" srcOrd="1" destOrd="0" presId="urn:microsoft.com/office/officeart/2005/8/layout/vProcess5"/>
    <dgm:cxn modelId="{2ED2F614-E53F-471E-B19A-404969C1B182}" type="presOf" srcId="{872BD538-3EBB-46A1-801F-11E5388D3920}" destId="{10B9231F-85C7-434A-BBC6-788E3E4D7929}" srcOrd="0" destOrd="0" presId="urn:microsoft.com/office/officeart/2005/8/layout/vProcess5"/>
    <dgm:cxn modelId="{B9708617-A11D-4238-B23A-279B286FD60C}" srcId="{872BD538-3EBB-46A1-801F-11E5388D3920}" destId="{0B7879CD-056C-4425-B8C1-16A1A4977878}" srcOrd="0" destOrd="0" parTransId="{041D61BD-34F5-490D-85B1-0CBDA489A73E}" sibTransId="{9A460FE1-8AD8-41A3-AA3B-DE4ADE34C1FA}"/>
    <dgm:cxn modelId="{149F8F26-9BB6-4D00-B716-CDEE411EEF88}" type="presOf" srcId="{05B1960E-01B4-41B7-A7A0-6DB98716F40F}" destId="{68AACAAC-2169-4FED-95F5-BB97B5611A08}" srcOrd="1" destOrd="0" presId="urn:microsoft.com/office/officeart/2005/8/layout/vProcess5"/>
    <dgm:cxn modelId="{E1D9352C-01CD-4F20-9CFD-E939F31F5273}" srcId="{872BD538-3EBB-46A1-801F-11E5388D3920}" destId="{727EC35D-00C7-42B7-ACB0-25E83723F27E}" srcOrd="2" destOrd="0" parTransId="{45D046A1-DB60-40AC-9AB8-48FF7B71D40E}" sibTransId="{1E0DDDE2-6454-44AE-BB44-74CEF0863AE9}"/>
    <dgm:cxn modelId="{5B5E6133-D54D-4B18-BD8D-78556370D207}" type="presOf" srcId="{0B7879CD-056C-4425-B8C1-16A1A4977878}" destId="{C26AD705-C3D5-4760-878F-0557BCEA76CE}" srcOrd="1" destOrd="0" presId="urn:microsoft.com/office/officeart/2005/8/layout/vProcess5"/>
    <dgm:cxn modelId="{63581F3E-2090-46BD-914D-FB01D0CD21C4}" type="presOf" srcId="{727EC35D-00C7-42B7-ACB0-25E83723F27E}" destId="{975AF12D-93DF-4236-89D9-664C168E478E}" srcOrd="0" destOrd="0" presId="urn:microsoft.com/office/officeart/2005/8/layout/vProcess5"/>
    <dgm:cxn modelId="{A70BAB5E-8899-4C03-8D38-F3092D76BD12}" type="presOf" srcId="{819DE8E6-0ECF-4820-AEC3-899864254F86}" destId="{A274EF75-8F9E-45E2-87F5-9CBE5FFCC1B0}" srcOrd="0" destOrd="0" presId="urn:microsoft.com/office/officeart/2005/8/layout/vProcess5"/>
    <dgm:cxn modelId="{E3CDEF7E-665D-4440-982B-D675591CC7FC}" type="presOf" srcId="{65E41E67-D3C1-4D39-B0B8-25DFE1BE51C3}" destId="{5A2C07BC-0630-4910-BD67-8F5B2156008B}" srcOrd="0" destOrd="0" presId="urn:microsoft.com/office/officeart/2005/8/layout/vProcess5"/>
    <dgm:cxn modelId="{1FCDF689-FC31-4652-AB10-6264B6C6528D}" srcId="{872BD538-3EBB-46A1-801F-11E5388D3920}" destId="{65E41E67-D3C1-4D39-B0B8-25DFE1BE51C3}" srcOrd="1" destOrd="0" parTransId="{8D24C0BE-69B1-4315-A4A1-27F7AC963B62}" sibTransId="{819DE8E6-0ECF-4820-AEC3-899864254F86}"/>
    <dgm:cxn modelId="{5045C38C-74F5-4E2B-B923-06538105C16B}" type="presOf" srcId="{05B1960E-01B4-41B7-A7A0-6DB98716F40F}" destId="{BD6D0AA9-0BE5-4673-9420-90CAE5E0C470}" srcOrd="0" destOrd="0" presId="urn:microsoft.com/office/officeart/2005/8/layout/vProcess5"/>
    <dgm:cxn modelId="{E7370CC5-84E8-4E8F-BA92-339154CA0191}" type="presOf" srcId="{0B7879CD-056C-4425-B8C1-16A1A4977878}" destId="{2B00BEC1-7F61-4123-A220-0D20A1194816}" srcOrd="0" destOrd="0" presId="urn:microsoft.com/office/officeart/2005/8/layout/vProcess5"/>
    <dgm:cxn modelId="{0B0A0BD7-503B-4E30-A349-00C7A4F45CBC}" srcId="{872BD538-3EBB-46A1-801F-11E5388D3920}" destId="{05B1960E-01B4-41B7-A7A0-6DB98716F40F}" srcOrd="3" destOrd="0" parTransId="{C2E1AAB7-D124-4658-83DD-9D98AAA1F5A9}" sibTransId="{F504FCF6-916C-4A1F-B7EC-D8F6356E809D}"/>
    <dgm:cxn modelId="{4B28D8E5-3C27-4785-8721-420C9FD5C560}" type="presOf" srcId="{65E41E67-D3C1-4D39-B0B8-25DFE1BE51C3}" destId="{26E1870E-BD6F-4079-B056-923538E660EE}" srcOrd="1" destOrd="0" presId="urn:microsoft.com/office/officeart/2005/8/layout/vProcess5"/>
    <dgm:cxn modelId="{56AF3BE8-FBA4-4F10-96E4-83742C2E90ED}" type="presOf" srcId="{9A460FE1-8AD8-41A3-AA3B-DE4ADE34C1FA}" destId="{06F65454-B902-448E-AABE-E7387C90E752}" srcOrd="0" destOrd="0" presId="urn:microsoft.com/office/officeart/2005/8/layout/vProcess5"/>
    <dgm:cxn modelId="{305924F0-FDAD-43D5-80F9-DE628201DA8A}" type="presOf" srcId="{1E0DDDE2-6454-44AE-BB44-74CEF0863AE9}" destId="{7DC5622B-74CE-4704-A0F4-9C9EB023B875}" srcOrd="0" destOrd="0" presId="urn:microsoft.com/office/officeart/2005/8/layout/vProcess5"/>
    <dgm:cxn modelId="{C5DD147B-F1C1-478C-9E24-973893175F51}" type="presParOf" srcId="{10B9231F-85C7-434A-BBC6-788E3E4D7929}" destId="{02D15544-DA02-4FE8-96F2-4B36809B647B}" srcOrd="0" destOrd="0" presId="urn:microsoft.com/office/officeart/2005/8/layout/vProcess5"/>
    <dgm:cxn modelId="{6901C332-D703-45AC-8857-F7DAC3B7218A}" type="presParOf" srcId="{10B9231F-85C7-434A-BBC6-788E3E4D7929}" destId="{2B00BEC1-7F61-4123-A220-0D20A1194816}" srcOrd="1" destOrd="0" presId="urn:microsoft.com/office/officeart/2005/8/layout/vProcess5"/>
    <dgm:cxn modelId="{7F073048-39FF-470B-94A6-6A1A4BC0D49B}" type="presParOf" srcId="{10B9231F-85C7-434A-BBC6-788E3E4D7929}" destId="{5A2C07BC-0630-4910-BD67-8F5B2156008B}" srcOrd="2" destOrd="0" presId="urn:microsoft.com/office/officeart/2005/8/layout/vProcess5"/>
    <dgm:cxn modelId="{C220E8F8-3F02-487D-9BC1-886774F20DB6}" type="presParOf" srcId="{10B9231F-85C7-434A-BBC6-788E3E4D7929}" destId="{975AF12D-93DF-4236-89D9-664C168E478E}" srcOrd="3" destOrd="0" presId="urn:microsoft.com/office/officeart/2005/8/layout/vProcess5"/>
    <dgm:cxn modelId="{0BC76825-6050-4C5F-A7CA-AB0B228BC7C8}" type="presParOf" srcId="{10B9231F-85C7-434A-BBC6-788E3E4D7929}" destId="{BD6D0AA9-0BE5-4673-9420-90CAE5E0C470}" srcOrd="4" destOrd="0" presId="urn:microsoft.com/office/officeart/2005/8/layout/vProcess5"/>
    <dgm:cxn modelId="{291C1926-F273-41B0-9202-0D3A1632A9FF}" type="presParOf" srcId="{10B9231F-85C7-434A-BBC6-788E3E4D7929}" destId="{06F65454-B902-448E-AABE-E7387C90E752}" srcOrd="5" destOrd="0" presId="urn:microsoft.com/office/officeart/2005/8/layout/vProcess5"/>
    <dgm:cxn modelId="{8FEDF432-1F02-433E-957B-C1E885175BF8}" type="presParOf" srcId="{10B9231F-85C7-434A-BBC6-788E3E4D7929}" destId="{A274EF75-8F9E-45E2-87F5-9CBE5FFCC1B0}" srcOrd="6" destOrd="0" presId="urn:microsoft.com/office/officeart/2005/8/layout/vProcess5"/>
    <dgm:cxn modelId="{034D712A-0203-4FE2-8C36-AD69508EE247}" type="presParOf" srcId="{10B9231F-85C7-434A-BBC6-788E3E4D7929}" destId="{7DC5622B-74CE-4704-A0F4-9C9EB023B875}" srcOrd="7" destOrd="0" presId="urn:microsoft.com/office/officeart/2005/8/layout/vProcess5"/>
    <dgm:cxn modelId="{B62E78E2-74C8-4148-82F7-FF74FBD43FFD}" type="presParOf" srcId="{10B9231F-85C7-434A-BBC6-788E3E4D7929}" destId="{C26AD705-C3D5-4760-878F-0557BCEA76CE}" srcOrd="8" destOrd="0" presId="urn:microsoft.com/office/officeart/2005/8/layout/vProcess5"/>
    <dgm:cxn modelId="{DA2762A9-75B2-4173-92BF-EC4986461FFC}" type="presParOf" srcId="{10B9231F-85C7-434A-BBC6-788E3E4D7929}" destId="{26E1870E-BD6F-4079-B056-923538E660EE}" srcOrd="9" destOrd="0" presId="urn:microsoft.com/office/officeart/2005/8/layout/vProcess5"/>
    <dgm:cxn modelId="{4A635210-98E9-4E95-9899-9326071BE604}" type="presParOf" srcId="{10B9231F-85C7-434A-BBC6-788E3E4D7929}" destId="{533950FD-742D-4525-9C74-422D3BDADE24}" srcOrd="10" destOrd="0" presId="urn:microsoft.com/office/officeart/2005/8/layout/vProcess5"/>
    <dgm:cxn modelId="{A5FB38F9-694A-4715-AF66-1C6B29BD9B4A}" type="presParOf" srcId="{10B9231F-85C7-434A-BBC6-788E3E4D7929}" destId="{68AACAAC-2169-4FED-95F5-BB97B5611A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E7E09-9261-4F53-999D-FA2FC5B7008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2EF6C6-C8F9-4B69-8156-3D2B4A317D62}">
      <dgm:prSet/>
      <dgm:spPr/>
      <dgm:t>
        <a:bodyPr/>
        <a:lstStyle/>
        <a:p>
          <a:r>
            <a:rPr lang="pl-PL"/>
            <a:t>Why Zendesk for F1 App:</a:t>
          </a:r>
          <a:endParaRPr lang="en-US"/>
        </a:p>
      </dgm:t>
    </dgm:pt>
    <dgm:pt modelId="{0958B0B7-4EBD-40F3-B8F9-4F6FDCE33392}" type="parTrans" cxnId="{FCA2C04B-D556-4E51-8F8B-C9C528A7A835}">
      <dgm:prSet/>
      <dgm:spPr/>
      <dgm:t>
        <a:bodyPr/>
        <a:lstStyle/>
        <a:p>
          <a:endParaRPr lang="en-US"/>
        </a:p>
      </dgm:t>
    </dgm:pt>
    <dgm:pt modelId="{B7F556A3-62B5-41C0-B665-8E550D86CD2A}" type="sibTrans" cxnId="{FCA2C04B-D556-4E51-8F8B-C9C528A7A835}">
      <dgm:prSet/>
      <dgm:spPr/>
      <dgm:t>
        <a:bodyPr/>
        <a:lstStyle/>
        <a:p>
          <a:endParaRPr lang="en-US"/>
        </a:p>
      </dgm:t>
    </dgm:pt>
    <dgm:pt modelId="{33F21C2D-7E63-4782-8B1C-7C56AAECFAD4}">
      <dgm:prSet/>
      <dgm:spPr/>
      <dgm:t>
        <a:bodyPr/>
        <a:lstStyle/>
        <a:p>
          <a:r>
            <a:rPr lang="en-US" dirty="0"/>
            <a:t>Supports all communication channels (email, chat, social media), which is essential for F1 fans.</a:t>
          </a:r>
        </a:p>
      </dgm:t>
    </dgm:pt>
    <dgm:pt modelId="{1B289E65-A835-4817-A71B-E898AF3B9CCC}" type="parTrans" cxnId="{09CD1B15-3932-488E-9B49-53F4D98A7D97}">
      <dgm:prSet/>
      <dgm:spPr/>
      <dgm:t>
        <a:bodyPr/>
        <a:lstStyle/>
        <a:p>
          <a:endParaRPr lang="en-US"/>
        </a:p>
      </dgm:t>
    </dgm:pt>
    <dgm:pt modelId="{B6B9F97F-5E29-4A47-B588-9D1462EDEEB3}" type="sibTrans" cxnId="{09CD1B15-3932-488E-9B49-53F4D98A7D97}">
      <dgm:prSet/>
      <dgm:spPr/>
      <dgm:t>
        <a:bodyPr/>
        <a:lstStyle/>
        <a:p>
          <a:endParaRPr lang="en-US"/>
        </a:p>
      </dgm:t>
    </dgm:pt>
    <dgm:pt modelId="{22CA5CBA-6357-415B-8F67-8ADC0830213B}">
      <dgm:prSet/>
      <dgm:spPr/>
      <dgm:t>
        <a:bodyPr/>
        <a:lstStyle/>
        <a:p>
          <a:r>
            <a:rPr lang="en-US"/>
            <a:t>Provides real-time interactions and chatbots, crucial for addressing issues quickly during live events like races.</a:t>
          </a:r>
        </a:p>
      </dgm:t>
    </dgm:pt>
    <dgm:pt modelId="{36D08331-4E86-4316-828A-B070EE7B45F6}" type="parTrans" cxnId="{F21DED96-2B74-4886-B468-573A2D1B8D0D}">
      <dgm:prSet/>
      <dgm:spPr/>
      <dgm:t>
        <a:bodyPr/>
        <a:lstStyle/>
        <a:p>
          <a:endParaRPr lang="en-US"/>
        </a:p>
      </dgm:t>
    </dgm:pt>
    <dgm:pt modelId="{9687B19C-E8EF-4BD3-861C-EBFE93F54B6E}" type="sibTrans" cxnId="{F21DED96-2B74-4886-B468-573A2D1B8D0D}">
      <dgm:prSet/>
      <dgm:spPr/>
      <dgm:t>
        <a:bodyPr/>
        <a:lstStyle/>
        <a:p>
          <a:endParaRPr lang="en-US"/>
        </a:p>
      </dgm:t>
    </dgm:pt>
    <dgm:pt modelId="{C91D815F-6016-4188-9CBC-6D799666173A}">
      <dgm:prSet/>
      <dgm:spPr/>
      <dgm:t>
        <a:bodyPr/>
        <a:lstStyle/>
        <a:p>
          <a:r>
            <a:rPr lang="en-US"/>
            <a:t>Automates workflows, reducing response time and providing data-driven insights to optimize user experience</a:t>
          </a:r>
        </a:p>
      </dgm:t>
    </dgm:pt>
    <dgm:pt modelId="{A970EC48-DFC5-473C-B304-A6A00B22295F}" type="parTrans" cxnId="{3508EDEA-0D27-462F-A11B-30986045D21D}">
      <dgm:prSet/>
      <dgm:spPr/>
      <dgm:t>
        <a:bodyPr/>
        <a:lstStyle/>
        <a:p>
          <a:endParaRPr lang="en-US"/>
        </a:p>
      </dgm:t>
    </dgm:pt>
    <dgm:pt modelId="{29C5AD08-3846-460C-ABEE-8CAD8812D24B}" type="sibTrans" cxnId="{3508EDEA-0D27-462F-A11B-30986045D21D}">
      <dgm:prSet/>
      <dgm:spPr/>
      <dgm:t>
        <a:bodyPr/>
        <a:lstStyle/>
        <a:p>
          <a:endParaRPr lang="en-US"/>
        </a:p>
      </dgm:t>
    </dgm:pt>
    <dgm:pt modelId="{00F22C2F-BD7A-4505-8DE3-423A772AFE5D}" type="pres">
      <dgm:prSet presAssocID="{493E7E09-9261-4F53-999D-FA2FC5B7008C}" presName="linear" presStyleCnt="0">
        <dgm:presLayoutVars>
          <dgm:animLvl val="lvl"/>
          <dgm:resizeHandles val="exact"/>
        </dgm:presLayoutVars>
      </dgm:prSet>
      <dgm:spPr/>
    </dgm:pt>
    <dgm:pt modelId="{900424CE-EDDB-4D3D-858C-7DA03F31140A}" type="pres">
      <dgm:prSet presAssocID="{3C2EF6C6-C8F9-4B69-8156-3D2B4A317D6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5EDD353-521F-4A34-85D5-5FFB7F39E1DE}" type="pres">
      <dgm:prSet presAssocID="{3C2EF6C6-C8F9-4B69-8156-3D2B4A317D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CD1B15-3932-488E-9B49-53F4D98A7D97}" srcId="{3C2EF6C6-C8F9-4B69-8156-3D2B4A317D62}" destId="{33F21C2D-7E63-4782-8B1C-7C56AAECFAD4}" srcOrd="0" destOrd="0" parTransId="{1B289E65-A835-4817-A71B-E898AF3B9CCC}" sibTransId="{B6B9F97F-5E29-4A47-B588-9D1462EDEEB3}"/>
    <dgm:cxn modelId="{A9B12F20-EE45-478C-B322-B21DF4D480C9}" type="presOf" srcId="{22CA5CBA-6357-415B-8F67-8ADC0830213B}" destId="{B5EDD353-521F-4A34-85D5-5FFB7F39E1DE}" srcOrd="0" destOrd="1" presId="urn:microsoft.com/office/officeart/2005/8/layout/vList2"/>
    <dgm:cxn modelId="{52B96368-B62F-4802-9A4F-7E6A281D406A}" type="presOf" srcId="{C91D815F-6016-4188-9CBC-6D799666173A}" destId="{B5EDD353-521F-4A34-85D5-5FFB7F39E1DE}" srcOrd="0" destOrd="2" presId="urn:microsoft.com/office/officeart/2005/8/layout/vList2"/>
    <dgm:cxn modelId="{FCA2C04B-D556-4E51-8F8B-C9C528A7A835}" srcId="{493E7E09-9261-4F53-999D-FA2FC5B7008C}" destId="{3C2EF6C6-C8F9-4B69-8156-3D2B4A317D62}" srcOrd="0" destOrd="0" parTransId="{0958B0B7-4EBD-40F3-B8F9-4F6FDCE33392}" sibTransId="{B7F556A3-62B5-41C0-B665-8E550D86CD2A}"/>
    <dgm:cxn modelId="{F21DED96-2B74-4886-B468-573A2D1B8D0D}" srcId="{3C2EF6C6-C8F9-4B69-8156-3D2B4A317D62}" destId="{22CA5CBA-6357-415B-8F67-8ADC0830213B}" srcOrd="1" destOrd="0" parTransId="{36D08331-4E86-4316-828A-B070EE7B45F6}" sibTransId="{9687B19C-E8EF-4BD3-861C-EBFE93F54B6E}"/>
    <dgm:cxn modelId="{1928A0BA-53F2-4230-A784-61F456C39EED}" type="presOf" srcId="{3C2EF6C6-C8F9-4B69-8156-3D2B4A317D62}" destId="{900424CE-EDDB-4D3D-858C-7DA03F31140A}" srcOrd="0" destOrd="0" presId="urn:microsoft.com/office/officeart/2005/8/layout/vList2"/>
    <dgm:cxn modelId="{471A04CF-5F95-4556-8F61-39A89C5CD75E}" type="presOf" srcId="{493E7E09-9261-4F53-999D-FA2FC5B7008C}" destId="{00F22C2F-BD7A-4505-8DE3-423A772AFE5D}" srcOrd="0" destOrd="0" presId="urn:microsoft.com/office/officeart/2005/8/layout/vList2"/>
    <dgm:cxn modelId="{6AA38CEA-F6BB-41C2-B7B9-CA0536CDD50B}" type="presOf" srcId="{33F21C2D-7E63-4782-8B1C-7C56AAECFAD4}" destId="{B5EDD353-521F-4A34-85D5-5FFB7F39E1DE}" srcOrd="0" destOrd="0" presId="urn:microsoft.com/office/officeart/2005/8/layout/vList2"/>
    <dgm:cxn modelId="{3508EDEA-0D27-462F-A11B-30986045D21D}" srcId="{3C2EF6C6-C8F9-4B69-8156-3D2B4A317D62}" destId="{C91D815F-6016-4188-9CBC-6D799666173A}" srcOrd="2" destOrd="0" parTransId="{A970EC48-DFC5-473C-B304-A6A00B22295F}" sibTransId="{29C5AD08-3846-460C-ABEE-8CAD8812D24B}"/>
    <dgm:cxn modelId="{44FBE596-59D5-41B9-BE23-F43A90E354BA}" type="presParOf" srcId="{00F22C2F-BD7A-4505-8DE3-423A772AFE5D}" destId="{900424CE-EDDB-4D3D-858C-7DA03F31140A}" srcOrd="0" destOrd="0" presId="urn:microsoft.com/office/officeart/2005/8/layout/vList2"/>
    <dgm:cxn modelId="{9107894C-2DBF-43CE-87F1-6E22335CDE30}" type="presParOf" srcId="{00F22C2F-BD7A-4505-8DE3-423A772AFE5D}" destId="{B5EDD353-521F-4A34-85D5-5FFB7F39E1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B0978-5A33-4666-9F5F-E50449417F1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4753E-A2C7-436E-B96A-8F1D9A9CCA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Critical Features:</a:t>
          </a:r>
          <a:endParaRPr lang="en-US"/>
        </a:p>
      </dgm:t>
    </dgm:pt>
    <dgm:pt modelId="{F910BF8A-7873-4EED-9376-DEF3AC95615A}" type="parTrans" cxnId="{1F5CD964-F9C7-493C-8860-BDD132F1777F}">
      <dgm:prSet/>
      <dgm:spPr/>
      <dgm:t>
        <a:bodyPr/>
        <a:lstStyle/>
        <a:p>
          <a:endParaRPr lang="en-US"/>
        </a:p>
      </dgm:t>
    </dgm:pt>
    <dgm:pt modelId="{7D37104F-3968-4407-A45B-02747F20B531}" type="sibTrans" cxnId="{1F5CD964-F9C7-493C-8860-BDD132F1777F}">
      <dgm:prSet/>
      <dgm:spPr/>
      <dgm:t>
        <a:bodyPr/>
        <a:lstStyle/>
        <a:p>
          <a:endParaRPr lang="en-US"/>
        </a:p>
      </dgm:t>
    </dgm:pt>
    <dgm:pt modelId="{FF12FEF7-F599-4FB7-ADD2-99E68317C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Zendesk offers all necessary features such as customizable workflows, multi-channel support, and automation that are critical for the F1 App.</a:t>
          </a:r>
        </a:p>
      </dgm:t>
    </dgm:pt>
    <dgm:pt modelId="{222C500E-8E95-4F12-846D-CFDA1CD58353}" type="parTrans" cxnId="{AA9FE8F4-2FB5-4609-8FDE-740BB844E8AF}">
      <dgm:prSet/>
      <dgm:spPr/>
      <dgm:t>
        <a:bodyPr/>
        <a:lstStyle/>
        <a:p>
          <a:endParaRPr lang="en-US"/>
        </a:p>
      </dgm:t>
    </dgm:pt>
    <dgm:pt modelId="{6610CA7F-0D14-4037-B816-911AC2C3D817}" type="sibTrans" cxnId="{AA9FE8F4-2FB5-4609-8FDE-740BB844E8AF}">
      <dgm:prSet/>
      <dgm:spPr/>
      <dgm:t>
        <a:bodyPr/>
        <a:lstStyle/>
        <a:p>
          <a:endParaRPr lang="en-US"/>
        </a:p>
      </dgm:t>
    </dgm:pt>
    <dgm:pt modelId="{D4473258-A910-4FEC-B827-EC17205641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Cost Effectiveness:</a:t>
          </a:r>
          <a:endParaRPr lang="en-US"/>
        </a:p>
      </dgm:t>
    </dgm:pt>
    <dgm:pt modelId="{AFCC60D7-1475-4936-9352-544F5B872F28}" type="parTrans" cxnId="{6561F548-AB82-46F0-ADFC-7FFC66033559}">
      <dgm:prSet/>
      <dgm:spPr/>
      <dgm:t>
        <a:bodyPr/>
        <a:lstStyle/>
        <a:p>
          <a:endParaRPr lang="en-US"/>
        </a:p>
      </dgm:t>
    </dgm:pt>
    <dgm:pt modelId="{AA50555D-DC67-4243-9991-56EEB066CCFB}" type="sibTrans" cxnId="{6561F548-AB82-46F0-ADFC-7FFC66033559}">
      <dgm:prSet/>
      <dgm:spPr/>
      <dgm:t>
        <a:bodyPr/>
        <a:lstStyle/>
        <a:p>
          <a:endParaRPr lang="en-US"/>
        </a:p>
      </dgm:t>
    </dgm:pt>
    <dgm:pt modelId="{4F7AFCBD-3D53-432D-B561-9306743493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Suite Team</a:t>
          </a:r>
          <a:r>
            <a:rPr lang="en-US"/>
            <a:t> plan provides comprehensive tools at a competitive rate, ideal for small to mid-sized teams.</a:t>
          </a:r>
        </a:p>
      </dgm:t>
    </dgm:pt>
    <dgm:pt modelId="{A6234B42-7FF2-4CAA-8287-846313C7DFA2}" type="parTrans" cxnId="{723E5FE4-740B-479E-AABF-4793245B182D}">
      <dgm:prSet/>
      <dgm:spPr/>
      <dgm:t>
        <a:bodyPr/>
        <a:lstStyle/>
        <a:p>
          <a:endParaRPr lang="en-US"/>
        </a:p>
      </dgm:t>
    </dgm:pt>
    <dgm:pt modelId="{10302AB3-7191-4C29-9069-71E4414AF404}" type="sibTrans" cxnId="{723E5FE4-740B-479E-AABF-4793245B182D}">
      <dgm:prSet/>
      <dgm:spPr/>
      <dgm:t>
        <a:bodyPr/>
        <a:lstStyle/>
        <a:p>
          <a:endParaRPr lang="en-US"/>
        </a:p>
      </dgm:t>
    </dgm:pt>
    <dgm:pt modelId="{4FBC86CB-87D5-496C-9EBE-B934EB2A2B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the app scales, upgrading to </a:t>
          </a:r>
          <a:r>
            <a:rPr lang="en-US" b="1"/>
            <a:t>Suite Growth</a:t>
          </a:r>
          <a:r>
            <a:rPr lang="en-US"/>
            <a:t> or </a:t>
          </a:r>
          <a:r>
            <a:rPr lang="en-US" b="1"/>
            <a:t>Suite Enterprise</a:t>
          </a:r>
          <a:r>
            <a:rPr lang="en-US"/>
            <a:t> ensures future flexibility.</a:t>
          </a:r>
        </a:p>
      </dgm:t>
    </dgm:pt>
    <dgm:pt modelId="{6DAC36D1-6834-40D2-A37E-0C936D84C10D}" type="parTrans" cxnId="{07494DE8-86AE-43A5-AAAA-CB53A45A1D5E}">
      <dgm:prSet/>
      <dgm:spPr/>
      <dgm:t>
        <a:bodyPr/>
        <a:lstStyle/>
        <a:p>
          <a:endParaRPr lang="en-US"/>
        </a:p>
      </dgm:t>
    </dgm:pt>
    <dgm:pt modelId="{131593C7-374E-4864-9BB7-AE5CB0169EF4}" type="sibTrans" cxnId="{07494DE8-86AE-43A5-AAAA-CB53A45A1D5E}">
      <dgm:prSet/>
      <dgm:spPr/>
      <dgm:t>
        <a:bodyPr/>
        <a:lstStyle/>
        <a:p>
          <a:endParaRPr lang="en-US"/>
        </a:p>
      </dgm:t>
    </dgm:pt>
    <dgm:pt modelId="{6709F905-D3C2-4E44-815E-1C6D1ADFB106}" type="pres">
      <dgm:prSet presAssocID="{389B0978-5A33-4666-9F5F-E50449417F10}" presName="root" presStyleCnt="0">
        <dgm:presLayoutVars>
          <dgm:dir/>
          <dgm:resizeHandles val="exact"/>
        </dgm:presLayoutVars>
      </dgm:prSet>
      <dgm:spPr/>
    </dgm:pt>
    <dgm:pt modelId="{251A6F2C-0B4A-4E42-8129-33465D3D393F}" type="pres">
      <dgm:prSet presAssocID="{CC84753E-A2C7-436E-B96A-8F1D9A9CCA86}" presName="compNode" presStyleCnt="0"/>
      <dgm:spPr/>
    </dgm:pt>
    <dgm:pt modelId="{37E2B696-8AD9-4C88-98D3-67D7A7D06107}" type="pres">
      <dgm:prSet presAssocID="{CC84753E-A2C7-436E-B96A-8F1D9A9CCA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9AF56B9-77C6-44FB-9C6F-23C24FF5E0A1}" type="pres">
      <dgm:prSet presAssocID="{CC84753E-A2C7-436E-B96A-8F1D9A9CCA86}" presName="iconSpace" presStyleCnt="0"/>
      <dgm:spPr/>
    </dgm:pt>
    <dgm:pt modelId="{4C01746D-A46F-459F-A5D7-D6486B7A54A9}" type="pres">
      <dgm:prSet presAssocID="{CC84753E-A2C7-436E-B96A-8F1D9A9CCA86}" presName="parTx" presStyleLbl="revTx" presStyleIdx="0" presStyleCnt="4">
        <dgm:presLayoutVars>
          <dgm:chMax val="0"/>
          <dgm:chPref val="0"/>
        </dgm:presLayoutVars>
      </dgm:prSet>
      <dgm:spPr/>
    </dgm:pt>
    <dgm:pt modelId="{BD695882-D55E-48B3-8B7E-14E11A74D255}" type="pres">
      <dgm:prSet presAssocID="{CC84753E-A2C7-436E-B96A-8F1D9A9CCA86}" presName="txSpace" presStyleCnt="0"/>
      <dgm:spPr/>
    </dgm:pt>
    <dgm:pt modelId="{EC09D03D-C896-4D84-9CE8-407AF7610FE9}" type="pres">
      <dgm:prSet presAssocID="{CC84753E-A2C7-436E-B96A-8F1D9A9CCA86}" presName="desTx" presStyleLbl="revTx" presStyleIdx="1" presStyleCnt="4">
        <dgm:presLayoutVars/>
      </dgm:prSet>
      <dgm:spPr/>
    </dgm:pt>
    <dgm:pt modelId="{A034EE60-F170-4902-9326-6B27AC180216}" type="pres">
      <dgm:prSet presAssocID="{7D37104F-3968-4407-A45B-02747F20B531}" presName="sibTrans" presStyleCnt="0"/>
      <dgm:spPr/>
    </dgm:pt>
    <dgm:pt modelId="{354B18AF-E04B-4265-8892-065A81E011D6}" type="pres">
      <dgm:prSet presAssocID="{D4473258-A910-4FEC-B827-EC172056415E}" presName="compNode" presStyleCnt="0"/>
      <dgm:spPr/>
    </dgm:pt>
    <dgm:pt modelId="{E54BC176-BB60-4A01-A90A-E9B33B8F7F25}" type="pres">
      <dgm:prSet presAssocID="{D4473258-A910-4FEC-B827-EC17205641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4F2A7A1-35FF-4B31-ADB0-F2B37AD1CE90}" type="pres">
      <dgm:prSet presAssocID="{D4473258-A910-4FEC-B827-EC172056415E}" presName="iconSpace" presStyleCnt="0"/>
      <dgm:spPr/>
    </dgm:pt>
    <dgm:pt modelId="{FE5F451A-73C7-431C-9F8E-D8E3E31C6144}" type="pres">
      <dgm:prSet presAssocID="{D4473258-A910-4FEC-B827-EC172056415E}" presName="parTx" presStyleLbl="revTx" presStyleIdx="2" presStyleCnt="4">
        <dgm:presLayoutVars>
          <dgm:chMax val="0"/>
          <dgm:chPref val="0"/>
        </dgm:presLayoutVars>
      </dgm:prSet>
      <dgm:spPr/>
    </dgm:pt>
    <dgm:pt modelId="{8BA527AD-9E5E-445A-B3C9-6E58E02397F0}" type="pres">
      <dgm:prSet presAssocID="{D4473258-A910-4FEC-B827-EC172056415E}" presName="txSpace" presStyleCnt="0"/>
      <dgm:spPr/>
    </dgm:pt>
    <dgm:pt modelId="{6857BDC9-44F5-4A5C-B1C1-0BD3B8707CE7}" type="pres">
      <dgm:prSet presAssocID="{D4473258-A910-4FEC-B827-EC172056415E}" presName="desTx" presStyleLbl="revTx" presStyleIdx="3" presStyleCnt="4">
        <dgm:presLayoutVars/>
      </dgm:prSet>
      <dgm:spPr/>
    </dgm:pt>
  </dgm:ptLst>
  <dgm:cxnLst>
    <dgm:cxn modelId="{DD495C26-22E1-4913-BB5D-27E97453B14D}" type="presOf" srcId="{CC84753E-A2C7-436E-B96A-8F1D9A9CCA86}" destId="{4C01746D-A46F-459F-A5D7-D6486B7A54A9}" srcOrd="0" destOrd="0" presId="urn:microsoft.com/office/officeart/2018/2/layout/IconLabelDescriptionList"/>
    <dgm:cxn modelId="{CC44B62F-2ADE-41BB-92D8-DDFE840BB1E0}" type="presOf" srcId="{FF12FEF7-F599-4FB7-ADD2-99E68317C7C7}" destId="{EC09D03D-C896-4D84-9CE8-407AF7610FE9}" srcOrd="0" destOrd="0" presId="urn:microsoft.com/office/officeart/2018/2/layout/IconLabelDescriptionList"/>
    <dgm:cxn modelId="{8B183C32-15F9-41B8-998A-85B92D50CD3B}" type="presOf" srcId="{4F7AFCBD-3D53-432D-B561-930674349308}" destId="{6857BDC9-44F5-4A5C-B1C1-0BD3B8707CE7}" srcOrd="0" destOrd="0" presId="urn:microsoft.com/office/officeart/2018/2/layout/IconLabelDescriptionList"/>
    <dgm:cxn modelId="{1F5CD964-F9C7-493C-8860-BDD132F1777F}" srcId="{389B0978-5A33-4666-9F5F-E50449417F10}" destId="{CC84753E-A2C7-436E-B96A-8F1D9A9CCA86}" srcOrd="0" destOrd="0" parTransId="{F910BF8A-7873-4EED-9376-DEF3AC95615A}" sibTransId="{7D37104F-3968-4407-A45B-02747F20B531}"/>
    <dgm:cxn modelId="{6561F548-AB82-46F0-ADFC-7FFC66033559}" srcId="{389B0978-5A33-4666-9F5F-E50449417F10}" destId="{D4473258-A910-4FEC-B827-EC172056415E}" srcOrd="1" destOrd="0" parTransId="{AFCC60D7-1475-4936-9352-544F5B872F28}" sibTransId="{AA50555D-DC67-4243-9991-56EEB066CCFB}"/>
    <dgm:cxn modelId="{EF080B8C-F5E2-4575-BE8E-5A767AA21D0C}" type="presOf" srcId="{4FBC86CB-87D5-496C-9EBE-B934EB2A2BEE}" destId="{6857BDC9-44F5-4A5C-B1C1-0BD3B8707CE7}" srcOrd="0" destOrd="1" presId="urn:microsoft.com/office/officeart/2018/2/layout/IconLabelDescriptionList"/>
    <dgm:cxn modelId="{E23E0293-12D2-41F2-A565-68C4A429CCE5}" type="presOf" srcId="{389B0978-5A33-4666-9F5F-E50449417F10}" destId="{6709F905-D3C2-4E44-815E-1C6D1ADFB106}" srcOrd="0" destOrd="0" presId="urn:microsoft.com/office/officeart/2018/2/layout/IconLabelDescriptionList"/>
    <dgm:cxn modelId="{197433A5-3716-4C27-B45F-6CF276818F2E}" type="presOf" srcId="{D4473258-A910-4FEC-B827-EC172056415E}" destId="{FE5F451A-73C7-431C-9F8E-D8E3E31C6144}" srcOrd="0" destOrd="0" presId="urn:microsoft.com/office/officeart/2018/2/layout/IconLabelDescriptionList"/>
    <dgm:cxn modelId="{723E5FE4-740B-479E-AABF-4793245B182D}" srcId="{D4473258-A910-4FEC-B827-EC172056415E}" destId="{4F7AFCBD-3D53-432D-B561-930674349308}" srcOrd="0" destOrd="0" parTransId="{A6234B42-7FF2-4CAA-8287-846313C7DFA2}" sibTransId="{10302AB3-7191-4C29-9069-71E4414AF404}"/>
    <dgm:cxn modelId="{07494DE8-86AE-43A5-AAAA-CB53A45A1D5E}" srcId="{D4473258-A910-4FEC-B827-EC172056415E}" destId="{4FBC86CB-87D5-496C-9EBE-B934EB2A2BEE}" srcOrd="1" destOrd="0" parTransId="{6DAC36D1-6834-40D2-A37E-0C936D84C10D}" sibTransId="{131593C7-374E-4864-9BB7-AE5CB0169EF4}"/>
    <dgm:cxn modelId="{AA9FE8F4-2FB5-4609-8FDE-740BB844E8AF}" srcId="{CC84753E-A2C7-436E-B96A-8F1D9A9CCA86}" destId="{FF12FEF7-F599-4FB7-ADD2-99E68317C7C7}" srcOrd="0" destOrd="0" parTransId="{222C500E-8E95-4F12-846D-CFDA1CD58353}" sibTransId="{6610CA7F-0D14-4037-B816-911AC2C3D817}"/>
    <dgm:cxn modelId="{D5AAA8DF-6D3E-438F-BDFB-8D862A658B2B}" type="presParOf" srcId="{6709F905-D3C2-4E44-815E-1C6D1ADFB106}" destId="{251A6F2C-0B4A-4E42-8129-33465D3D393F}" srcOrd="0" destOrd="0" presId="urn:microsoft.com/office/officeart/2018/2/layout/IconLabelDescriptionList"/>
    <dgm:cxn modelId="{F2C08F81-4533-41E8-B494-03B60E60F7D5}" type="presParOf" srcId="{251A6F2C-0B4A-4E42-8129-33465D3D393F}" destId="{37E2B696-8AD9-4C88-98D3-67D7A7D06107}" srcOrd="0" destOrd="0" presId="urn:microsoft.com/office/officeart/2018/2/layout/IconLabelDescriptionList"/>
    <dgm:cxn modelId="{0ED43ED7-FF7E-43C9-BCF2-5EB7B574BDC5}" type="presParOf" srcId="{251A6F2C-0B4A-4E42-8129-33465D3D393F}" destId="{A9AF56B9-77C6-44FB-9C6F-23C24FF5E0A1}" srcOrd="1" destOrd="0" presId="urn:microsoft.com/office/officeart/2018/2/layout/IconLabelDescriptionList"/>
    <dgm:cxn modelId="{E5B95CC3-5D78-4182-96F4-2228B8244252}" type="presParOf" srcId="{251A6F2C-0B4A-4E42-8129-33465D3D393F}" destId="{4C01746D-A46F-459F-A5D7-D6486B7A54A9}" srcOrd="2" destOrd="0" presId="urn:microsoft.com/office/officeart/2018/2/layout/IconLabelDescriptionList"/>
    <dgm:cxn modelId="{ABC361B2-C489-4DF9-B604-86060C8E7B6E}" type="presParOf" srcId="{251A6F2C-0B4A-4E42-8129-33465D3D393F}" destId="{BD695882-D55E-48B3-8B7E-14E11A74D255}" srcOrd="3" destOrd="0" presId="urn:microsoft.com/office/officeart/2018/2/layout/IconLabelDescriptionList"/>
    <dgm:cxn modelId="{DDD67085-D104-47E6-8A71-0F68A3806DA4}" type="presParOf" srcId="{251A6F2C-0B4A-4E42-8129-33465D3D393F}" destId="{EC09D03D-C896-4D84-9CE8-407AF7610FE9}" srcOrd="4" destOrd="0" presId="urn:microsoft.com/office/officeart/2018/2/layout/IconLabelDescriptionList"/>
    <dgm:cxn modelId="{448C8113-5B57-49AB-B5C7-341A7C96253F}" type="presParOf" srcId="{6709F905-D3C2-4E44-815E-1C6D1ADFB106}" destId="{A034EE60-F170-4902-9326-6B27AC180216}" srcOrd="1" destOrd="0" presId="urn:microsoft.com/office/officeart/2018/2/layout/IconLabelDescriptionList"/>
    <dgm:cxn modelId="{ED219B51-B772-4743-87D8-5AF9FAF21233}" type="presParOf" srcId="{6709F905-D3C2-4E44-815E-1C6D1ADFB106}" destId="{354B18AF-E04B-4265-8892-065A81E011D6}" srcOrd="2" destOrd="0" presId="urn:microsoft.com/office/officeart/2018/2/layout/IconLabelDescriptionList"/>
    <dgm:cxn modelId="{014CED73-8463-4A8E-BDCE-43E4677E6D6F}" type="presParOf" srcId="{354B18AF-E04B-4265-8892-065A81E011D6}" destId="{E54BC176-BB60-4A01-A90A-E9B33B8F7F25}" srcOrd="0" destOrd="0" presId="urn:microsoft.com/office/officeart/2018/2/layout/IconLabelDescriptionList"/>
    <dgm:cxn modelId="{B233AB50-55D9-4CA3-8D89-BE6FA4E78B8B}" type="presParOf" srcId="{354B18AF-E04B-4265-8892-065A81E011D6}" destId="{84F2A7A1-35FF-4B31-ADB0-F2B37AD1CE90}" srcOrd="1" destOrd="0" presId="urn:microsoft.com/office/officeart/2018/2/layout/IconLabelDescriptionList"/>
    <dgm:cxn modelId="{B23BB3DF-81C3-407C-A0ED-290304FB99C3}" type="presParOf" srcId="{354B18AF-E04B-4265-8892-065A81E011D6}" destId="{FE5F451A-73C7-431C-9F8E-D8E3E31C6144}" srcOrd="2" destOrd="0" presId="urn:microsoft.com/office/officeart/2018/2/layout/IconLabelDescriptionList"/>
    <dgm:cxn modelId="{8DBE7EF1-7155-403E-8C61-875D487C369B}" type="presParOf" srcId="{354B18AF-E04B-4265-8892-065A81E011D6}" destId="{8BA527AD-9E5E-445A-B3C9-6E58E02397F0}" srcOrd="3" destOrd="0" presId="urn:microsoft.com/office/officeart/2018/2/layout/IconLabelDescriptionList"/>
    <dgm:cxn modelId="{E01F5ECC-9680-42DE-BA54-8CA41BD5820B}" type="presParOf" srcId="{354B18AF-E04B-4265-8892-065A81E011D6}" destId="{6857BDC9-44F5-4A5C-B1C1-0BD3B8707CE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0BEC1-7F61-4123-A220-0D20A1194816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Customer Satisfaction Survey</a:t>
          </a:r>
          <a:r>
            <a:rPr lang="en-US" sz="2200" kern="1200" dirty="0"/>
            <a:t> consists of 10 question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25298" y="25298"/>
        <a:ext cx="6584308" cy="813157"/>
      </dsp:txXfrm>
    </dsp:sp>
    <dsp:sp modelId="{5A2C07BC-0630-4910-BD67-8F5B2156008B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Designed to be quick and easy for respondents</a:t>
          </a:r>
          <a:r>
            <a:rPr lang="pl-PL" sz="2200" kern="1200"/>
            <a:t>.</a:t>
          </a:r>
          <a:endParaRPr lang="en-US" sz="2200" kern="1200"/>
        </a:p>
      </dsp:txBody>
      <dsp:txXfrm>
        <a:off x="660906" y="1046097"/>
        <a:ext cx="6341708" cy="813157"/>
      </dsp:txXfrm>
    </dsp:sp>
    <dsp:sp modelId="{975AF12D-93DF-4236-89D9-664C168E478E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Measures </a:t>
          </a:r>
          <a:r>
            <a:rPr lang="en-US" sz="2200" b="1" kern="1200" dirty="0"/>
            <a:t>customer satisfaction</a:t>
          </a:r>
          <a:r>
            <a:rPr lang="en-US" sz="2200" kern="1200" dirty="0"/>
            <a:t> using Net Promoter Score (NPS)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1287027" y="2066897"/>
        <a:ext cx="6351194" cy="813157"/>
      </dsp:txXfrm>
    </dsp:sp>
    <dsp:sp modelId="{BD6D0AA9-0BE5-4673-9420-90CAE5E0C47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Provides valuable insights for continuous improvement.</a:t>
          </a:r>
          <a:endParaRPr lang="en-US" sz="2200" kern="1200"/>
        </a:p>
      </dsp:txBody>
      <dsp:txXfrm>
        <a:off x="1922635" y="3087696"/>
        <a:ext cx="6341708" cy="813157"/>
      </dsp:txXfrm>
    </dsp:sp>
    <dsp:sp modelId="{06F65454-B902-448E-AABE-E7387C90E752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A274EF75-8F9E-45E2-87F5-9CBE5FFCC1B0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7789844" y="1682356"/>
        <a:ext cx="308791" cy="422483"/>
      </dsp:txXfrm>
    </dsp:sp>
    <dsp:sp modelId="{7DC5622B-74CE-4704-A0F4-9C9EB023B875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424CE-EDDB-4D3D-858C-7DA03F31140A}">
      <dsp:nvSpPr>
        <dsp:cNvPr id="0" name=""/>
        <dsp:cNvSpPr/>
      </dsp:nvSpPr>
      <dsp:spPr>
        <a:xfrm>
          <a:off x="0" y="15462"/>
          <a:ext cx="6034656" cy="8154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Why Zendesk for F1 App:</a:t>
          </a:r>
          <a:endParaRPr lang="en-US" sz="3400" kern="1200"/>
        </a:p>
      </dsp:txBody>
      <dsp:txXfrm>
        <a:off x="39809" y="55271"/>
        <a:ext cx="5955038" cy="735872"/>
      </dsp:txXfrm>
    </dsp:sp>
    <dsp:sp modelId="{B5EDD353-521F-4A34-85D5-5FFB7F39E1DE}">
      <dsp:nvSpPr>
        <dsp:cNvPr id="0" name=""/>
        <dsp:cNvSpPr/>
      </dsp:nvSpPr>
      <dsp:spPr>
        <a:xfrm>
          <a:off x="0" y="830952"/>
          <a:ext cx="6034656" cy="478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0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Supports all communication channels (email, chat, social media), which is essential for F1 fans.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Provides real-time interactions and chatbots, crucial for addressing issues quickly during live events like races.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Automates workflows, reducing response time and providing data-driven insights to optimize user experience</a:t>
          </a:r>
        </a:p>
      </dsp:txBody>
      <dsp:txXfrm>
        <a:off x="0" y="830952"/>
        <a:ext cx="6034656" cy="4785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2B696-8AD9-4C88-98D3-67D7A7D06107}">
      <dsp:nvSpPr>
        <dsp:cNvPr id="0" name=""/>
        <dsp:cNvSpPr/>
      </dsp:nvSpPr>
      <dsp:spPr>
        <a:xfrm>
          <a:off x="49932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746D-A46F-459F-A5D7-D6486B7A54A9}">
      <dsp:nvSpPr>
        <dsp:cNvPr id="0" name=""/>
        <dsp:cNvSpPr/>
      </dsp:nvSpPr>
      <dsp:spPr>
        <a:xfrm>
          <a:off x="49932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Critical Features:</a:t>
          </a:r>
          <a:endParaRPr lang="en-US" sz="3500" kern="1200"/>
        </a:p>
      </dsp:txBody>
      <dsp:txXfrm>
        <a:off x="49932" y="1692452"/>
        <a:ext cx="4315781" cy="617467"/>
      </dsp:txXfrm>
    </dsp:sp>
    <dsp:sp modelId="{EC09D03D-C896-4D84-9CE8-407AF7610FE9}">
      <dsp:nvSpPr>
        <dsp:cNvPr id="0" name=""/>
        <dsp:cNvSpPr/>
      </dsp:nvSpPr>
      <dsp:spPr>
        <a:xfrm>
          <a:off x="49932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Zendesk offers all necessary features such as customizable workflows, multi-channel support, and automation that are critical for the F1 App.</a:t>
          </a:r>
        </a:p>
      </dsp:txBody>
      <dsp:txXfrm>
        <a:off x="49932" y="2384816"/>
        <a:ext cx="4315781" cy="1450668"/>
      </dsp:txXfrm>
    </dsp:sp>
    <dsp:sp modelId="{E54BC176-BB60-4A01-A90A-E9B33B8F7F25}">
      <dsp:nvSpPr>
        <dsp:cNvPr id="0" name=""/>
        <dsp:cNvSpPr/>
      </dsp:nvSpPr>
      <dsp:spPr>
        <a:xfrm>
          <a:off x="5120975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451A-73C7-431C-9F8E-D8E3E31C6144}">
      <dsp:nvSpPr>
        <dsp:cNvPr id="0" name=""/>
        <dsp:cNvSpPr/>
      </dsp:nvSpPr>
      <dsp:spPr>
        <a:xfrm>
          <a:off x="5120975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Cost Effectiveness:</a:t>
          </a:r>
          <a:endParaRPr lang="en-US" sz="3500" kern="1200"/>
        </a:p>
      </dsp:txBody>
      <dsp:txXfrm>
        <a:off x="5120975" y="1692452"/>
        <a:ext cx="4315781" cy="617467"/>
      </dsp:txXfrm>
    </dsp:sp>
    <dsp:sp modelId="{6857BDC9-44F5-4A5C-B1C1-0BD3B8707CE7}">
      <dsp:nvSpPr>
        <dsp:cNvPr id="0" name=""/>
        <dsp:cNvSpPr/>
      </dsp:nvSpPr>
      <dsp:spPr>
        <a:xfrm>
          <a:off x="5120975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Suite Team</a:t>
          </a:r>
          <a:r>
            <a:rPr lang="en-US" sz="1700" kern="1200"/>
            <a:t> plan provides comprehensive tools at a competitive rate, ideal for small to mid-sized teams.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the app scales, upgrading to </a:t>
          </a:r>
          <a:r>
            <a:rPr lang="en-US" sz="1700" b="1" kern="1200"/>
            <a:t>Suite Growth</a:t>
          </a:r>
          <a:r>
            <a:rPr lang="en-US" sz="1700" kern="1200"/>
            <a:t> or </a:t>
          </a:r>
          <a:r>
            <a:rPr lang="en-US" sz="1700" b="1" kern="1200"/>
            <a:t>Suite Enterprise</a:t>
          </a:r>
          <a:r>
            <a:rPr lang="en-US" sz="1700" kern="1200"/>
            <a:t> ensures future flexibility.</a:t>
          </a:r>
        </a:p>
      </dsp:txBody>
      <dsp:txXfrm>
        <a:off x="5120975" y="2384816"/>
        <a:ext cx="4315781" cy="1450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43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Niebieski i różowy mieszanka z farbą">
            <a:extLst>
              <a:ext uri="{FF2B5EF4-FFF2-40B4-BE49-F238E27FC236}">
                <a16:creationId xmlns:a16="http://schemas.microsoft.com/office/drawing/2014/main" id="{7D21A00F-FEDD-8930-A177-271953E0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4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A6C076-9A65-F806-64F1-9C7D20BA1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pl-PL" dirty="0"/>
              <a:t>F1 </a:t>
            </a:r>
            <a:r>
              <a:rPr lang="pl-PL" dirty="0" err="1"/>
              <a:t>App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64088A1-9365-7AC9-5F6F-733BD9687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617534" cy="1268984"/>
          </a:xfrm>
        </p:spPr>
        <p:txBody>
          <a:bodyPr>
            <a:normAutofit fontScale="85000" lnSpcReduction="20000"/>
          </a:bodyPr>
          <a:lstStyle/>
          <a:p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Experience</a:t>
            </a:r>
            <a:r>
              <a:rPr lang="pl-PL" dirty="0"/>
              <a:t> Management </a:t>
            </a:r>
          </a:p>
          <a:p>
            <a:r>
              <a:rPr lang="pl-PL" dirty="0"/>
              <a:t>2024/25</a:t>
            </a:r>
          </a:p>
          <a:p>
            <a:r>
              <a:rPr lang="pl-PL" dirty="0"/>
              <a:t>Andrzej Janik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5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5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9" name="Symbol zastępczy zawartości 8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F2027E51-72AE-4C66-6E63-DEBB59C2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27" y="588104"/>
            <a:ext cx="5565250" cy="54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168CA9-136E-F309-5AB5-645FE018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/>
              <a:t>How satisfied are you with the overall user experience of the app?</a:t>
            </a:r>
          </a:p>
        </p:txBody>
      </p:sp>
      <p:pic>
        <p:nvPicPr>
          <p:cNvPr id="4" name="Picture 2" descr="Wykres odpowiedzi z Formularzy. Tytuł pytania: 1. How satisfied are you with the overall user experience of the app?. Liczba odpowiedzi: 36 odpowiedzi.">
            <a:extLst>
              <a:ext uri="{FF2B5EF4-FFF2-40B4-BE49-F238E27FC236}">
                <a16:creationId xmlns:a16="http://schemas.microsoft.com/office/drawing/2014/main" id="{4A393C9A-E18B-A1E1-9E8F-11E3D21AB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A68CEE-9AAA-B3A6-A28E-A43D75F8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easy is it to navigate through the app and find the features you’re looking for?</a:t>
            </a:r>
          </a:p>
        </p:txBody>
      </p:sp>
      <p:pic>
        <p:nvPicPr>
          <p:cNvPr id="4098" name="Picture 2" descr="Wykres odpowiedzi z Formularzy. Tytuł pytania: 2. How easy is it to navigate through the app and find the features you’re looking for?. Liczba odpowiedzi: 36 odpowiedzi.">
            <a:extLst>
              <a:ext uri="{FF2B5EF4-FFF2-40B4-BE49-F238E27FC236}">
                <a16:creationId xmlns:a16="http://schemas.microsoft.com/office/drawing/2014/main" id="{A4D82B6B-CB5B-3FB7-72EB-1F55E22B6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4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AA800B0-3E30-FA38-1B30-11125F467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 dirty="0"/>
              <a:t>How satisfied are you with the quality of F1 insights, news, and analysis provided by the app?</a:t>
            </a:r>
          </a:p>
        </p:txBody>
      </p:sp>
      <p:pic>
        <p:nvPicPr>
          <p:cNvPr id="5124" name="Picture 4" descr="Wykres odpowiedzi z Formularzy. Tytuł pytania: 3. How satisfied are you with the quality of F1 insights, news, and analysis provided by the app?. Liczba odpowiedzi: 36 odpowiedzi.">
            <a:extLst>
              <a:ext uri="{FF2B5EF4-FFF2-40B4-BE49-F238E27FC236}">
                <a16:creationId xmlns:a16="http://schemas.microsoft.com/office/drawing/2014/main" id="{F1CE4237-7172-62DE-85F1-68FE8676F9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4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5714DD-4A06-1EB7-6EF6-CE0644EE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useful do you find the app’s interactive features (polls, race predictions, etc.)?</a:t>
            </a:r>
          </a:p>
        </p:txBody>
      </p:sp>
      <p:pic>
        <p:nvPicPr>
          <p:cNvPr id="6146" name="Picture 2" descr="Wykres odpowiedzi z Formularzy. Tytuł pytania: 4. How useful do you find the app’s interactive features (polls, race predictions, etc.)?. Liczba odpowiedzi: 34 odpowiedzi.">
            <a:extLst>
              <a:ext uri="{FF2B5EF4-FFF2-40B4-BE49-F238E27FC236}">
                <a16:creationId xmlns:a16="http://schemas.microsoft.com/office/drawing/2014/main" id="{D60CECD2-8229-88FD-27E7-3DAC310206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2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116657-1AB9-2E50-90D8-2ED60C64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/>
              <a:t>How well does the app meet your needs for F1-related discussions and community interaction?</a:t>
            </a:r>
          </a:p>
        </p:txBody>
      </p:sp>
      <p:pic>
        <p:nvPicPr>
          <p:cNvPr id="7170" name="Picture 2" descr="Wykres odpowiedzi z Formularzy. Tytuł pytania: 5. How well does the app meet your needs for F1-related discussions and community interaction?. Liczba odpowiedzi: 35 odpowiedzi.">
            <a:extLst>
              <a:ext uri="{FF2B5EF4-FFF2-40B4-BE49-F238E27FC236}">
                <a16:creationId xmlns:a16="http://schemas.microsoft.com/office/drawing/2014/main" id="{599D3FC3-F3B4-8534-A7EE-C3EDA3AB6F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0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296ADE-2B47-C0D2-522D-9425809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live race updates and visualizations in the app?</a:t>
            </a:r>
          </a:p>
        </p:txBody>
      </p:sp>
      <p:pic>
        <p:nvPicPr>
          <p:cNvPr id="8194" name="Picture 2" descr="Wykres odpowiedzi z Formularzy. Tytuł pytania: 6. How satisfied are you with the live race updates and visualizations in the app?. Liczba odpowiedzi: 35 odpowiedzi.">
            <a:extLst>
              <a:ext uri="{FF2B5EF4-FFF2-40B4-BE49-F238E27FC236}">
                <a16:creationId xmlns:a16="http://schemas.microsoft.com/office/drawing/2014/main" id="{3EA27B54-7A43-7302-F996-7584E082D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4CF5F2-8670-E2D2-C535-636B8EC6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4D58BA06-800A-0C00-FCCA-5040157B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76" y="2160588"/>
            <a:ext cx="7799947" cy="3925887"/>
          </a:xfrm>
        </p:spPr>
      </p:pic>
    </p:spTree>
    <p:extLst>
      <p:ext uri="{BB962C8B-B14F-4D97-AF65-F5344CB8AC3E}">
        <p14:creationId xmlns:p14="http://schemas.microsoft.com/office/powerpoint/2010/main" val="380964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1DAA21-C451-2122-CD33-108F5423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likely are you to recommend this app to other F1 fans?</a:t>
            </a:r>
          </a:p>
        </p:txBody>
      </p:sp>
      <p:pic>
        <p:nvPicPr>
          <p:cNvPr id="1026" name="Picture 2" descr="Wykres odpowiedzi z Formularzy. Tytuł pytania: 7.  How likely are you to recommend this app to other F1 fans?. Liczba odpowiedzi: 36 odpowiedzi.">
            <a:extLst>
              <a:ext uri="{FF2B5EF4-FFF2-40B4-BE49-F238E27FC236}">
                <a16:creationId xmlns:a16="http://schemas.microsoft.com/office/drawing/2014/main" id="{1B0E8E2B-9122-7963-31E4-373CA4D6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8AE76B-8783-A67A-B33F-2F9EFE51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333058" cy="1584512"/>
          </a:xfrm>
        </p:spPr>
        <p:txBody>
          <a:bodyPr/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7" name="Symbol zastępczy obrazu 6" descr="Obraz zawierający tekst, diagram, zrzut ekranu, Czcionka&#10;&#10;Opis wygenerowany automatycznie">
            <a:extLst>
              <a:ext uri="{FF2B5EF4-FFF2-40B4-BE49-F238E27FC236}">
                <a16:creationId xmlns:a16="http://schemas.microsoft.com/office/drawing/2014/main" id="{A73B05F8-989C-4507-7CAC-041936AD45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r="1509"/>
          <a:stretch>
            <a:fillRect/>
          </a:stretch>
        </p:blipFill>
        <p:spPr/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F8FB3A-0BF3-54C7-C421-0D02DE56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NPS survey gathered </a:t>
            </a:r>
            <a:r>
              <a:rPr lang="en-US" b="1" dirty="0"/>
              <a:t>36</a:t>
            </a:r>
            <a:r>
              <a:rPr lang="en-US" dirty="0"/>
              <a:t> responses. With </a:t>
            </a:r>
            <a:r>
              <a:rPr lang="en-US" b="1" dirty="0"/>
              <a:t>23</a:t>
            </a:r>
            <a:r>
              <a:rPr lang="en-US" dirty="0"/>
              <a:t> promoters, </a:t>
            </a:r>
            <a:r>
              <a:rPr lang="en-US" b="1" dirty="0"/>
              <a:t>4</a:t>
            </a:r>
            <a:r>
              <a:rPr lang="en-US" dirty="0"/>
              <a:t> passives, and </a:t>
            </a:r>
            <a:r>
              <a:rPr lang="en-US" b="1" dirty="0"/>
              <a:t>9</a:t>
            </a:r>
            <a:r>
              <a:rPr lang="en-US" dirty="0"/>
              <a:t> detractors, the Net Promoter Score achieved was </a:t>
            </a:r>
            <a:r>
              <a:rPr lang="en-US" b="1" dirty="0"/>
              <a:t>38.</a:t>
            </a:r>
            <a:r>
              <a:rPr lang="pl-PL" b="1" dirty="0"/>
              <a:t>9</a:t>
            </a:r>
            <a:r>
              <a:rPr lang="en-US" b="1" dirty="0"/>
              <a:t>%.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793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85A10A-6B4D-7C3E-3B03-2DA0FBA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02" y="455362"/>
            <a:ext cx="4701998" cy="1550419"/>
          </a:xfrm>
        </p:spPr>
        <p:txBody>
          <a:bodyPr>
            <a:normAutofit/>
          </a:bodyPr>
          <a:lstStyle/>
          <a:p>
            <a:r>
              <a:rPr lang="en-US" dirty="0"/>
              <a:t>F1 App</a:t>
            </a:r>
            <a:r>
              <a:rPr lang="pl-PL" dirty="0"/>
              <a:t>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F140FA8A-52E0-4193-93EC-5A7D74A36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402" y="2160016"/>
            <a:ext cx="4701998" cy="39261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 b="1" dirty="0"/>
              <a:t>Comprehensive Data Access</a:t>
            </a:r>
            <a:r>
              <a:rPr lang="pl-PL" sz="1700" b="1" dirty="0"/>
              <a:t> - </a:t>
            </a:r>
            <a:r>
              <a:rPr lang="en-US" sz="1700" dirty="0"/>
              <a:t> Centralized platform for in-depth analysis of race session data, with detailed performance insights.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Dynamic Comparisons</a:t>
            </a:r>
            <a:r>
              <a:rPr lang="pl-PL" sz="1700" b="1" dirty="0"/>
              <a:t> -</a:t>
            </a:r>
            <a:r>
              <a:rPr lang="pl-PL" sz="1700" dirty="0"/>
              <a:t> </a:t>
            </a:r>
            <a:r>
              <a:rPr lang="en-US" sz="1700" dirty="0"/>
              <a:t>Visualize and compare driver performances through interactive tables and charts.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pl-PL" sz="1700" b="1" dirty="0" err="1"/>
              <a:t>Highlighting</a:t>
            </a:r>
            <a:r>
              <a:rPr lang="pl-PL" sz="1700" b="1" dirty="0"/>
              <a:t> K</a:t>
            </a:r>
            <a:r>
              <a:rPr lang="en-US" sz="1700" b="1" dirty="0" err="1"/>
              <a:t>ey</a:t>
            </a:r>
            <a:r>
              <a:rPr lang="en-US" sz="1700" b="1" dirty="0"/>
              <a:t> Race Moments</a:t>
            </a:r>
            <a:r>
              <a:rPr lang="pl-PL" sz="1700" b="1" dirty="0"/>
              <a:t> -</a:t>
            </a:r>
            <a:r>
              <a:rPr lang="en-US" sz="1700" dirty="0"/>
              <a:t> Curated section for highlights, allowing fans to revisit the most significant moments of each race session.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Real-Time Interaction</a:t>
            </a:r>
            <a:r>
              <a:rPr lang="pl-PL" sz="1700" b="1" dirty="0"/>
              <a:t> - </a:t>
            </a:r>
            <a:r>
              <a:rPr lang="en-US" sz="1700" dirty="0"/>
              <a:t>Engage with </a:t>
            </a:r>
            <a:r>
              <a:rPr lang="pl-PL" sz="1700" dirty="0" err="1"/>
              <a:t>other</a:t>
            </a:r>
            <a:r>
              <a:rPr lang="en-US" sz="1700" dirty="0"/>
              <a:t> fans via live chat, fostering discussions as the race unfolds.</a:t>
            </a:r>
            <a:endParaRPr lang="pl-PL" sz="1700" dirty="0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7E643743-D9EB-D9CD-BDDB-CC0DEAD5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7323" y="1264309"/>
            <a:ext cx="4129362" cy="41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6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08A83911-287B-92F6-2697-C31DD835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NPS </a:t>
            </a:r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C56094E-D270-822B-9B72-A70AD4E0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Positive Feedback:</a:t>
            </a:r>
            <a:r>
              <a:rPr lang="en-US" dirty="0"/>
              <a:t> NPS of 38.9% reflects a strong base of satisfied users (promoters).</a:t>
            </a:r>
            <a:endParaRPr lang="pl-PL" dirty="0"/>
          </a:p>
          <a:p>
            <a:r>
              <a:rPr lang="en-US" b="1" dirty="0"/>
              <a:t>Opportunities for Growth:</a:t>
            </a:r>
            <a:r>
              <a:rPr lang="en-US" dirty="0"/>
              <a:t> Presence of detractors (25%) highlights areas for improvement.</a:t>
            </a:r>
            <a:endParaRPr lang="pl-PL" dirty="0"/>
          </a:p>
          <a:p>
            <a:r>
              <a:rPr lang="en-US" b="1" dirty="0"/>
              <a:t>Encouraging Outcome:</a:t>
            </a:r>
            <a:r>
              <a:rPr lang="en-US" dirty="0"/>
              <a:t> Majority are likely to recommend the app, indicating good user engagement.</a:t>
            </a:r>
            <a:endParaRPr lang="pl-PL" dirty="0"/>
          </a:p>
          <a:p>
            <a:r>
              <a:rPr lang="en-US" b="1" dirty="0"/>
              <a:t>Next Steps:</a:t>
            </a:r>
            <a:r>
              <a:rPr lang="en-US" dirty="0"/>
              <a:t> Focus on addressing detractor concerns to boost satisfaction and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122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5E407F-239C-E752-E248-9BB3A578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speed and responsiveness of the app?</a:t>
            </a:r>
          </a:p>
        </p:txBody>
      </p:sp>
      <p:pic>
        <p:nvPicPr>
          <p:cNvPr id="9218" name="Picture 2" descr="Wykres odpowiedzi z Formularzy. Tytuł pytania: 8.  How satisfied are you with the speed and responsiveness of the app?. Liczba odpowiedzi: 36 odpowiedzi.">
            <a:extLst>
              <a:ext uri="{FF2B5EF4-FFF2-40B4-BE49-F238E27FC236}">
                <a16:creationId xmlns:a16="http://schemas.microsoft.com/office/drawing/2014/main" id="{30CDD5B0-1923-01A1-6414-2816C2FC2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0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BBEB13-A9CB-3FE2-6941-8647A369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How satisfied are you with the app’s personalization options (e.g., content tailored to favorite teams, drivers)?</a:t>
            </a:r>
          </a:p>
        </p:txBody>
      </p:sp>
      <p:pic>
        <p:nvPicPr>
          <p:cNvPr id="10242" name="Picture 2" descr="Wykres odpowiedzi z Formularzy. Tytuł pytania: 9. How satisfied are you with the app’s personalization options (e.g., content tailored to favorite teams, drivers)?. Liczba odpowiedzi: 36 odpowiedzi.">
            <a:extLst>
              <a:ext uri="{FF2B5EF4-FFF2-40B4-BE49-F238E27FC236}">
                <a16:creationId xmlns:a16="http://schemas.microsoft.com/office/drawing/2014/main" id="{0C690E28-0460-16EB-3EA8-EA3B7D6CF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5127" y="627797"/>
            <a:ext cx="6382224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0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C45DA4-629D-F1E9-4CB3-E93E2674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/>
              <a:t>How well does the app fulfill your expectations compared to other F1 apps or platforms?</a:t>
            </a:r>
          </a:p>
        </p:txBody>
      </p:sp>
      <p:pic>
        <p:nvPicPr>
          <p:cNvPr id="11266" name="Picture 2" descr="Wykres odpowiedzi z Formularzy. Tytuł pytania: 10.  How well does the app fulfill your expectations compared to other F1 apps or platforms?. Liczba odpowiedzi: 36 odpowiedzi.">
            <a:extLst>
              <a:ext uri="{FF2B5EF4-FFF2-40B4-BE49-F238E27FC236}">
                <a16:creationId xmlns:a16="http://schemas.microsoft.com/office/drawing/2014/main" id="{80872CBB-391F-CEA5-2A0A-ED11FD9E7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0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447C4E-674F-2EB2-8182-9D393F64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CEM implementation in the organization</a:t>
            </a:r>
          </a:p>
        </p:txBody>
      </p:sp>
      <p:pic>
        <p:nvPicPr>
          <p:cNvPr id="6" name="Graphic 5" descr="Rozpoczynanie pracy">
            <a:extLst>
              <a:ext uri="{FF2B5EF4-FFF2-40B4-BE49-F238E27FC236}">
                <a16:creationId xmlns:a16="http://schemas.microsoft.com/office/drawing/2014/main" id="{79DE19E5-9E00-443B-F7E3-DE2A01CE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42F86-8CBA-D5DF-806B-B10F05D2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40" y="455362"/>
            <a:ext cx="6991800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700" err="1"/>
              <a:t>Comparison</a:t>
            </a:r>
            <a:r>
              <a:rPr lang="pl-PL" sz="3700"/>
              <a:t> of </a:t>
            </a:r>
            <a:r>
              <a:rPr lang="en-US" sz="3700"/>
              <a:t>Top CEM Software Solutions of 2024</a:t>
            </a:r>
            <a:endParaRPr lang="pl-PL" sz="3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F5747-0FA6-15D0-BDD8-80B8FC60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17" b="-445"/>
          <a:stretch/>
        </p:blipFill>
        <p:spPr>
          <a:xfrm>
            <a:off x="20" y="10"/>
            <a:ext cx="4173348" cy="685799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691F21-D827-B0AE-7F8B-656DE483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40" y="2160016"/>
            <a:ext cx="6991800" cy="3926152"/>
          </a:xfrm>
        </p:spPr>
        <p:txBody>
          <a:bodyPr>
            <a:normAutofit/>
          </a:bodyPr>
          <a:lstStyle/>
          <a:p>
            <a:r>
              <a:rPr lang="pl-PL" dirty="0" err="1"/>
              <a:t>Freshdesk</a:t>
            </a:r>
            <a:endParaRPr lang="pl-PL" dirty="0"/>
          </a:p>
          <a:p>
            <a:r>
              <a:rPr lang="pl-PL" dirty="0" err="1"/>
              <a:t>Qualaroo</a:t>
            </a:r>
            <a:endParaRPr lang="pl-PL" dirty="0"/>
          </a:p>
          <a:p>
            <a:r>
              <a:rPr lang="pl-PL" dirty="0" err="1"/>
              <a:t>Zendesk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028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D43C1EAC-EAE6-0F42-F133-1F79B9CC0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4" y="142649"/>
            <a:ext cx="10105528" cy="6572702"/>
          </a:xfrm>
        </p:spPr>
      </p:pic>
    </p:spTree>
    <p:extLst>
      <p:ext uri="{BB962C8B-B14F-4D97-AF65-F5344CB8AC3E}">
        <p14:creationId xmlns:p14="http://schemas.microsoft.com/office/powerpoint/2010/main" val="216832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E702D43-F376-20F0-CB2C-D31B53AF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sz="4100"/>
              <a:t>Plan of Software implementation in F1 App</a:t>
            </a:r>
          </a:p>
        </p:txBody>
      </p:sp>
      <p:pic>
        <p:nvPicPr>
          <p:cNvPr id="46" name="Picture 34" descr="Skrypt komputerowy na ekranie">
            <a:extLst>
              <a:ext uri="{FF2B5EF4-FFF2-40B4-BE49-F238E27FC236}">
                <a16:creationId xmlns:a16="http://schemas.microsoft.com/office/drawing/2014/main" id="{3B8A4877-8585-C0BE-3811-39A891C5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8" r="47250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47" name="Rectangle 4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81E1AF-E75A-8BCA-4A6F-CEDD701B1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Plan </a:t>
            </a:r>
            <a:r>
              <a:rPr lang="pl-PL" dirty="0" err="1"/>
              <a:t>includes</a:t>
            </a:r>
            <a:r>
              <a:rPr lang="pl-PL" dirty="0"/>
              <a:t> the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stages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  <a:p>
            <a:pPr lvl="1"/>
            <a:r>
              <a:rPr lang="pl-PL" dirty="0"/>
              <a:t>Feedback Collection &amp; User Engagement</a:t>
            </a:r>
          </a:p>
          <a:p>
            <a:pPr lvl="1"/>
            <a:r>
              <a:rPr lang="pl-PL" dirty="0"/>
              <a:t>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  <a:p>
            <a:pPr lvl="1"/>
            <a:r>
              <a:rPr lang="pl-PL" dirty="0" err="1"/>
              <a:t>Continuous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184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1CA1CF-BA1A-D19E-BE4E-9086B6C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1 – 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6E3CC9-5BB8-1FCC-8959-54308A2D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c</a:t>
            </a:r>
            <a:r>
              <a:rPr lang="en-US" dirty="0" err="1"/>
              <a:t>hoose</a:t>
            </a:r>
            <a:r>
              <a:rPr lang="en-US" dirty="0"/>
              <a:t> and integrate the right </a:t>
            </a:r>
            <a:r>
              <a:rPr lang="en-US" b="1" dirty="0"/>
              <a:t>CEM software</a:t>
            </a:r>
            <a:r>
              <a:rPr lang="en-US" dirty="0"/>
              <a:t> for managing user engagement and feedback in the F1 app.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pl-PL" b="1" dirty="0"/>
              <a:t>Select CEM software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: feedback management, real-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personalization</a:t>
            </a:r>
            <a:r>
              <a:rPr lang="pl-PL" dirty="0"/>
              <a:t>, </a:t>
            </a:r>
            <a:r>
              <a:rPr lang="pl-PL" dirty="0" err="1"/>
              <a:t>cost</a:t>
            </a:r>
            <a:r>
              <a:rPr lang="pl-PL" dirty="0"/>
              <a:t> and suport.</a:t>
            </a:r>
          </a:p>
          <a:p>
            <a:pPr lvl="1"/>
            <a:r>
              <a:rPr lang="en-US" b="1" dirty="0"/>
              <a:t>Integrate</a:t>
            </a:r>
            <a:r>
              <a:rPr lang="en-US" dirty="0"/>
              <a:t> the CEM </a:t>
            </a:r>
            <a:r>
              <a:rPr lang="pl-PL" dirty="0"/>
              <a:t>software</a:t>
            </a:r>
            <a:r>
              <a:rPr lang="en-US" dirty="0"/>
              <a:t> into the app to manage user feedback and track customer satisfaction</a:t>
            </a:r>
            <a:r>
              <a:rPr lang="pl-PL" dirty="0"/>
              <a:t>.</a:t>
            </a:r>
          </a:p>
          <a:p>
            <a:pPr lvl="1"/>
            <a:r>
              <a:rPr lang="en-US" b="1" dirty="0"/>
              <a:t>Ensure compatibility</a:t>
            </a:r>
            <a:r>
              <a:rPr lang="en-US" dirty="0"/>
              <a:t> with app data, user interactions, and customer support features.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08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A81198-D8D4-1928-88B6-37CB9A9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2 – Feedback Collection &amp; User Engagement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427AC-997A-7AE4-AF76-60E95571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g</a:t>
            </a:r>
            <a:r>
              <a:rPr lang="en-US" dirty="0" err="1"/>
              <a:t>ather</a:t>
            </a:r>
            <a:r>
              <a:rPr lang="en-US" dirty="0"/>
              <a:t> continuous feedback to enhance the user experience and engage users effectively.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Implement Customer Satisfaction Surveys</a:t>
            </a:r>
            <a:r>
              <a:rPr lang="en-US" dirty="0"/>
              <a:t> (e.g., NPS) to measure user sentiment.</a:t>
            </a:r>
            <a:endParaRPr lang="pl-PL" dirty="0"/>
          </a:p>
          <a:p>
            <a:pPr lvl="1"/>
            <a:r>
              <a:rPr lang="en-US" b="1" dirty="0"/>
              <a:t>Analyze user behavior</a:t>
            </a:r>
            <a:r>
              <a:rPr lang="en-US" dirty="0"/>
              <a:t> within the app (e.g., preferences, activity patterns) for </a:t>
            </a:r>
            <a:r>
              <a:rPr lang="en-US" b="1" dirty="0"/>
              <a:t>personalization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465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/>
              <a:t>Persona</a:t>
            </a:r>
            <a:endParaRPr lang="en-US" dirty="0"/>
          </a:p>
        </p:txBody>
      </p:sp>
      <p:pic>
        <p:nvPicPr>
          <p:cNvPr id="8" name="Symbol zastępczy zawartości 7" descr="Obraz zawierający tekst, elektronika, komputer, zrzut ekranu&#10;&#10;Opis wygenerowany automatycznie">
            <a:extLst>
              <a:ext uri="{FF2B5EF4-FFF2-40B4-BE49-F238E27FC236}">
                <a16:creationId xmlns:a16="http://schemas.microsoft.com/office/drawing/2014/main" id="{D98A3AD2-4EA9-E857-C09A-52B18732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4" y="1107643"/>
            <a:ext cx="7312278" cy="5465537"/>
          </a:xfrm>
        </p:spPr>
      </p:pic>
    </p:spTree>
    <p:extLst>
      <p:ext uri="{BB962C8B-B14F-4D97-AF65-F5344CB8AC3E}">
        <p14:creationId xmlns:p14="http://schemas.microsoft.com/office/powerpoint/2010/main" val="222350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DFFC54-8F79-92DE-932B-15493936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3 – 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626509-F596-CE3B-7AD1-25EC6C71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 real-time support and analyze user data to improve app features and support.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Integrate real-time chat support</a:t>
            </a:r>
            <a:r>
              <a:rPr lang="en-US" dirty="0"/>
              <a:t> for addressing user queries and issues.</a:t>
            </a:r>
            <a:endParaRPr lang="pl-PL" dirty="0"/>
          </a:p>
          <a:p>
            <a:pPr lvl="1"/>
            <a:r>
              <a:rPr lang="en-US" b="1" dirty="0"/>
              <a:t>Use analytics dashboards</a:t>
            </a:r>
            <a:r>
              <a:rPr lang="en-US" dirty="0"/>
              <a:t> to track user satisfaction, app interactions, and engagement metrics.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442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F0C96-7409-FFB3-53B1-7CDD6614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4 – </a:t>
            </a:r>
            <a:r>
              <a:rPr lang="pl-PL" dirty="0" err="1"/>
              <a:t>Continous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CBE1E1-619D-50A6-86EA-DA627A84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ongoing feedback to optimize the F1 app and maintain high levels of user satisfaction.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Track user satisfaction</a:t>
            </a:r>
            <a:r>
              <a:rPr lang="en-US" dirty="0"/>
              <a:t> regularly using </a:t>
            </a:r>
            <a:r>
              <a:rPr lang="en-US" b="1" dirty="0"/>
              <a:t>NPS</a:t>
            </a:r>
            <a:r>
              <a:rPr lang="en-US" dirty="0"/>
              <a:t> and feedback surveys.</a:t>
            </a:r>
            <a:endParaRPr lang="pl-PL" dirty="0"/>
          </a:p>
          <a:p>
            <a:pPr lvl="1"/>
            <a:r>
              <a:rPr lang="en-US" b="1" dirty="0"/>
              <a:t>Iterate on features</a:t>
            </a:r>
            <a:r>
              <a:rPr lang="en-US" dirty="0"/>
              <a:t> based on feedback, improving personalization and overall experience.</a:t>
            </a:r>
            <a:endParaRPr lang="pl-PL" dirty="0"/>
          </a:p>
          <a:p>
            <a:pPr lvl="1"/>
            <a:r>
              <a:rPr lang="en-US" b="1" dirty="0"/>
              <a:t>Monitor engagement metrics</a:t>
            </a:r>
            <a:r>
              <a:rPr lang="en-US" dirty="0"/>
              <a:t> to assess the success of implemented features and ensure customer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835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A77ABE-A613-F242-024D-8219ED50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pl-PL" dirty="0"/>
              <a:t>CEM Software Choice - </a:t>
            </a:r>
            <a:r>
              <a:rPr lang="pl-PL" dirty="0" err="1"/>
              <a:t>Zendesk</a:t>
            </a:r>
            <a:endParaRPr lang="pl-PL" dirty="0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55C1E84A-84AC-953C-F85B-2C0A65C1F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196749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12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CD14B8-DA8F-2BFE-44AA-E875B863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Business Justification and Cost Analysis</a:t>
            </a:r>
            <a:endParaRPr lang="pl-PL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3B2F64E2-4A09-8D3E-D5CD-6A55D11B20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33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E2344-2EA7-BF7C-D634-270114B3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Thank You!</a:t>
            </a:r>
          </a:p>
        </p:txBody>
      </p:sp>
      <p:pic>
        <p:nvPicPr>
          <p:cNvPr id="6" name="Graphic 5" descr="Zaakceptuj">
            <a:extLst>
              <a:ext uri="{FF2B5EF4-FFF2-40B4-BE49-F238E27FC236}">
                <a16:creationId xmlns:a16="http://schemas.microsoft.com/office/drawing/2014/main" id="{25BE196D-554B-8B53-1B26-1E148A5C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Empathy Map</a:t>
            </a:r>
          </a:p>
        </p:txBody>
      </p:sp>
      <p:pic>
        <p:nvPicPr>
          <p:cNvPr id="14" name="Symbol zastępczy zawartości 13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A3F31945-D1A4-8DCE-60B9-ECA620891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82" y="1254972"/>
            <a:ext cx="6641155" cy="51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 err="1"/>
              <a:t>Journey</a:t>
            </a:r>
            <a:r>
              <a:rPr lang="en-US" dirty="0"/>
              <a:t> Map</a:t>
            </a:r>
          </a:p>
        </p:txBody>
      </p:sp>
      <p:pic>
        <p:nvPicPr>
          <p:cNvPr id="6" name="Symbol zastępczy zawartości 5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D7FED763-C30C-847D-7D78-187AE2FD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86" y="1254972"/>
            <a:ext cx="10018532" cy="4347408"/>
          </a:xfrm>
        </p:spPr>
      </p:pic>
    </p:spTree>
    <p:extLst>
      <p:ext uri="{BB962C8B-B14F-4D97-AF65-F5344CB8AC3E}">
        <p14:creationId xmlns:p14="http://schemas.microsoft.com/office/powerpoint/2010/main" val="17629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1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0" name="Rectangle 11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1" name="Rectangle 11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Customer Satisfaction Survey</a:t>
            </a:r>
          </a:p>
        </p:txBody>
      </p:sp>
      <p:pic>
        <p:nvPicPr>
          <p:cNvPr id="132" name="Graphic 109" descr="Smiling Face with No Fill">
            <a:extLst>
              <a:ext uri="{FF2B5EF4-FFF2-40B4-BE49-F238E27FC236}">
                <a16:creationId xmlns:a16="http://schemas.microsoft.com/office/drawing/2014/main" id="{419E14F6-4576-9BBE-2DE9-28AFC9BA6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87AD46-D590-0665-61EA-0E8DBD83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Customer Satisfaction Survey</a:t>
            </a:r>
            <a:endParaRPr lang="pl-PL" dirty="0"/>
          </a:p>
        </p:txBody>
      </p: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F0834DC8-5B28-75CC-B31E-7AA642745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64333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0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</a:t>
            </a:r>
          </a:p>
        </p:txBody>
      </p:sp>
      <p:pic>
        <p:nvPicPr>
          <p:cNvPr id="11" name="Symbol zastępczy zawartości 10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8135CE4E-98DC-7B6F-95CD-66D5B516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7" y="565154"/>
            <a:ext cx="3551529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4" name="Symbol zastępczy zawartości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25420F1E-5A8F-6CF9-6E1F-C47459F8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9" y="565154"/>
            <a:ext cx="4270126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047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837</Words>
  <Application>Microsoft Office PowerPoint</Application>
  <PresentationFormat>Panoramiczny</PresentationFormat>
  <Paragraphs>84</Paragraphs>
  <Slides>34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38" baseType="lpstr">
      <vt:lpstr>Arial</vt:lpstr>
      <vt:lpstr>Avenir Next</vt:lpstr>
      <vt:lpstr>Neue Haas Grotesk Text Pro</vt:lpstr>
      <vt:lpstr>InterweaveVTI</vt:lpstr>
      <vt:lpstr>F1 App</vt:lpstr>
      <vt:lpstr>F1 App Features</vt:lpstr>
      <vt:lpstr>Customer Persona</vt:lpstr>
      <vt:lpstr>Customer Empathy Map</vt:lpstr>
      <vt:lpstr>Customer Journey Map</vt:lpstr>
      <vt:lpstr>Customer Satisfaction Survey</vt:lpstr>
      <vt:lpstr>Customer Satisfaction Survey</vt:lpstr>
      <vt:lpstr>Part 1</vt:lpstr>
      <vt:lpstr>Part 2</vt:lpstr>
      <vt:lpstr>Part 3</vt:lpstr>
      <vt:lpstr>How satisfied are you with the overall user experience of the app?</vt:lpstr>
      <vt:lpstr>How easy is it to navigate through the app and find the features you’re looking for?</vt:lpstr>
      <vt:lpstr>How satisfied are you with the quality of F1 insights, news, and analysis provided by the app?</vt:lpstr>
      <vt:lpstr>How useful do you find the app’s interactive features (polls, race predictions, etc.)?</vt:lpstr>
      <vt:lpstr>How well does the app meet your needs for F1-related discussions and community interaction?</vt:lpstr>
      <vt:lpstr>How satisfied are you with the live race updates and visualizations in the app?</vt:lpstr>
      <vt:lpstr>Net Promoter Score</vt:lpstr>
      <vt:lpstr>How likely are you to recommend this app to other F1 fans?</vt:lpstr>
      <vt:lpstr>Net Promoter Score</vt:lpstr>
      <vt:lpstr>Understanding NPS Results</vt:lpstr>
      <vt:lpstr>How satisfied are you with the speed and responsiveness of the app?</vt:lpstr>
      <vt:lpstr>How satisfied are you with the app’s personalization options (e.g., content tailored to favorite teams, drivers)?</vt:lpstr>
      <vt:lpstr>How well does the app fulfill your expectations compared to other F1 apps or platforms?</vt:lpstr>
      <vt:lpstr>CEM implementation in the organization</vt:lpstr>
      <vt:lpstr>Comparison of Top CEM Software Solutions of 2024</vt:lpstr>
      <vt:lpstr>Prezentacja programu PowerPoint</vt:lpstr>
      <vt:lpstr>Plan of Software implementation in F1 App</vt:lpstr>
      <vt:lpstr>Stage 1 – CEM Software Selection &amp; Integration</vt:lpstr>
      <vt:lpstr>Stage 2 – Feedback Collection &amp; User Engagement</vt:lpstr>
      <vt:lpstr>Stage 3 – Real-Time Support &amp; Analytics</vt:lpstr>
      <vt:lpstr>Stage 4 – Continous Improvement</vt:lpstr>
      <vt:lpstr>CEM Software Choice - Zendesk</vt:lpstr>
      <vt:lpstr>Business Justification and Cost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 Janik</dc:creator>
  <cp:lastModifiedBy>Andrzej Janik</cp:lastModifiedBy>
  <cp:revision>15</cp:revision>
  <dcterms:created xsi:type="dcterms:W3CDTF">2024-11-10T18:13:29Z</dcterms:created>
  <dcterms:modified xsi:type="dcterms:W3CDTF">2024-11-30T15:26:42Z</dcterms:modified>
</cp:coreProperties>
</file>